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F_8EE2C97B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B_CF3CF432.xml" ContentType="application/vnd.ms-powerpoint.comments+xml"/>
  <Override PartName="/ppt/notesSlides/notesSlide6.xml" ContentType="application/vnd.openxmlformats-officedocument.presentationml.notesSlide+xml"/>
  <Override PartName="/ppt/comments/modernComment_111_CBC41B3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06_DCDED679.xml" ContentType="application/vnd.ms-powerpoint.comments+xml"/>
  <Override PartName="/ppt/notesSlides/notesSlide11.xml" ContentType="application/vnd.openxmlformats-officedocument.presentationml.notesSlide+xml"/>
  <Override PartName="/ppt/comments/modernComment_10C_1EDE543.xml" ContentType="application/vnd.ms-powerpoint.comments+xml"/>
  <Override PartName="/ppt/comments/modernComment_109_7691B115.xml" ContentType="application/vnd.ms-powerpoint.comments+xml"/>
  <Override PartName="/ppt/notesSlides/notesSlide12.xml" ContentType="application/vnd.openxmlformats-officedocument.presentationml.notesSlide+xml"/>
  <Override PartName="/ppt/comments/modernComment_108_591DBAE1.xml" ContentType="application/vnd.ms-powerpoint.comments+xml"/>
  <Override PartName="/ppt/notesSlides/notesSlide13.xml" ContentType="application/vnd.openxmlformats-officedocument.presentationml.notesSlide+xml"/>
  <Override PartName="/ppt/comments/modernComment_10A_CC28FD8.xml" ContentType="application/vnd.ms-powerpoint.comment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7" r:id="rId3"/>
    <p:sldId id="271" r:id="rId4"/>
    <p:sldId id="259" r:id="rId5"/>
    <p:sldId id="267" r:id="rId6"/>
    <p:sldId id="273" r:id="rId7"/>
    <p:sldId id="272" r:id="rId8"/>
    <p:sldId id="274" r:id="rId9"/>
    <p:sldId id="275" r:id="rId10"/>
    <p:sldId id="262" r:id="rId11"/>
    <p:sldId id="276" r:id="rId12"/>
    <p:sldId id="268" r:id="rId13"/>
    <p:sldId id="265" r:id="rId14"/>
    <p:sldId id="264" r:id="rId15"/>
    <p:sldId id="266" r:id="rId16"/>
    <p:sldId id="27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386413-FB51-0CF7-6EA9-D52B960D623B}" name="Jannik Eichmann" initials="JE" userId="S::jannik.eichmann@studmail.w-hs.de::3783aac0-5ad4-4c67-b582-1bc87935432a" providerId="AD"/>
  <p188:author id="{BC3625A0-E71E-DCCF-A232-8688F81D84BD}" name="Jannik Eichmann" initials="JE" userId="cbdfb7240364f21a" providerId="Windows Live"/>
  <p188:author id="{AD66ADA1-30B0-677F-A412-DF01B407E418}" name="Lukas Stefer" initials="LS" userId="S::lukas.stefer@studmail.w-hs.de::75825233-caee-492d-8ee9-8f320a452625" providerId="AD"/>
  <p188:author id="{627A3DCA-1112-28E6-3AFB-EFCD7DCADF09}" name="Lukas Stefer" initials="LS" userId="S::Lukas.Stefer@studmail.w-hs.de::75825233-caee-492d-8ee9-8f320a452625" providerId="AD"/>
  <p188:author id="{14F910EE-C3A2-CDDF-487C-75B385176C28}" name="Lukas Beißner" initials="LB" userId="eda3058b36bdf55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C791C-AA52-6DD7-C09E-4332A8A972F9}" v="43" dt="2023-09-25T06:20:10.173"/>
    <p1510:client id="{92FEE521-810B-4E5A-BEF3-699EE2055215}" v="15" dt="2023-09-24T10:31:51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392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6_DCDED6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8CDD15-B458-4C82-8EAC-C0096951EABD}" authorId="{627A3DCA-1112-28E6-3AFB-EFCD7DCADF09}" status="resolved" created="2023-09-16T19:03:24.66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05591417" sldId="262"/>
      <ac:picMk id="7" creationId="{54F1711E-B226-1286-ED8A-6263E1D1ED89}"/>
    </ac:deMkLst>
    <p188:replyLst>
      <p188:reply id="{7ED3958A-4C6D-4A11-8E11-A3B244D09223}" authorId="{627A3DCA-1112-28E6-3AFB-EFCD7DCADF09}" created="2023-09-16T19:04:09.903">
        <p188:txBody>
          <a:bodyPr/>
          <a:lstStyle/>
          <a:p>
            <a:r>
              <a:rPr lang="de-DE"/>
              <a:t>Glaube wir brauchen das publishen der Transform nicht mehr, wenn wir die sowieso direkt in "calibration_control" abspeichern</a:t>
            </a:r>
          </a:p>
        </p188:txBody>
      </p188:reply>
      <p188:reply id="{4F5A832B-834D-4E66-B6D6-1BE3DCE68060}" authorId="{627A3DCA-1112-28E6-3AFB-EFCD7DCADF09}" created="2023-09-17T09:15:39.954">
        <p188:txBody>
          <a:bodyPr/>
          <a:lstStyle/>
          <a:p>
            <a:r>
              <a:rPr lang="de-DE"/>
              <a:t>-&gt; Kommunikationsschaubild muss angepasst werden</a:t>
            </a:r>
          </a:p>
        </p188:txBody>
      </p188:reply>
    </p188:replyLst>
    <p188:txBody>
      <a:bodyPr/>
      <a:lstStyle/>
      <a:p>
        <a:r>
          <a:rPr lang="de-DE"/>
          <a:t>Tm_broadcaster published keine Messages zum topic "avg_tm_stream", sondern broadcastet eine Transformation für den tf-Tree (tf.TransformBroadcaster)</a:t>
        </a:r>
      </a:p>
    </p188:txBody>
  </p188:cm>
  <p188:cm id="{9D27EAE5-9510-45DD-BBE9-402F1CA6CF76}" authorId="{BC3625A0-E71E-DCCF-A232-8688F81D84BD}" status="resolved" created="2023-09-18T09:28:24.760" complete="100000">
    <pc:sldMkLst xmlns:pc="http://schemas.microsoft.com/office/powerpoint/2013/main/command">
      <pc:docMk/>
      <pc:sldMk cId="3705591417" sldId="262"/>
    </pc:sldMkLst>
    <p188:txBody>
      <a:bodyPr/>
      <a:lstStyle/>
      <a:p>
        <a:r>
          <a:rPr lang="de-DE"/>
          <a:t>Ich würde erst die einzelnen Elemente (ROS-Nodes, GUI, Halterung, etc. ) beschreiben und dann die Anwendungsweise. Wegen dem roten Faden.</a:t>
        </a:r>
      </a:p>
    </p188:txBody>
  </p188:cm>
</p188:cmLst>
</file>

<file path=ppt/comments/modernComment_108_591DBA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48448D-600D-4CAB-8DC1-40200E6AE605}" authorId="{627A3DCA-1112-28E6-3AFB-EFCD7DCADF09}" created="2023-09-16T18:01:32.279">
    <pc:sldMkLst xmlns:pc="http://schemas.microsoft.com/office/powerpoint/2013/main/command">
      <pc:docMk/>
      <pc:sldMk cId="1495120609" sldId="264"/>
    </pc:sldMkLst>
    <p188:replyLst>
      <p188:reply id="{08DC47A3-E32F-4E24-8846-5CB73A6FFBCA}" authorId="{627A3DCA-1112-28E6-3AFB-EFCD7DCADF09}" created="2023-09-16T18:01:34.953">
        <p188:txBody>
          <a:bodyPr/>
          <a:lstStyle/>
          <a:p>
            <a:r>
              <a:rPr lang="de-DE"/>
              <a:t>welche dependencies gibt es bei unserem Paket noch?</a:t>
            </a:r>
          </a:p>
        </p188:txBody>
      </p188:reply>
      <p188:reply id="{1BC1757E-861D-4F28-8599-21FD9B704931}" authorId="{BC3625A0-E71E-DCCF-A232-8688F81D84BD}" created="2023-09-18T09:08:26.511">
        <p188:txBody>
          <a:bodyPr/>
          <a:lstStyle/>
          <a:p>
            <a:r>
              <a:rPr lang="de-DE"/>
              <a:t>Ist eine Installationsanleitung in der Pp nötig oder passt die besser in die Doku? 
</a:t>
            </a:r>
          </a:p>
        </p188:txBody>
      </p188:reply>
      <p188:reply id="{E07823FA-6AF7-47DD-9A5D-3842EC3795FE}" authorId="{BC3625A0-E71E-DCCF-A232-8688F81D84BD}" created="2023-09-18T09:26:41.019">
        <p188:txBody>
          <a:bodyPr/>
          <a:lstStyle/>
          <a:p>
            <a:r>
              <a:rPr lang="de-DE"/>
              <a:t>Würde ich nach hinten packen.
</a:t>
            </a:r>
          </a:p>
        </p188:txBody>
      </p188:reply>
    </p188:replyLst>
    <p188:txBody>
      <a:bodyPr/>
      <a:lstStyle/>
      <a:p>
        <a:r>
          <a:rPr lang="de-DE"/>
          <a:t>evtl. Instlallieren von Paket „msgpack“ und anderen dependencies</a:t>
        </a:r>
      </a:p>
    </p188:txBody>
  </p188:cm>
</p188:cmLst>
</file>

<file path=ppt/comments/modernComment_109_7691B1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79F909-49EF-4E9B-BF1E-942F7E76CF6D}" authorId="{BC3625A0-E71E-DCCF-A232-8688F81D84BD}" created="2023-09-20T08:46:14.20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89259541" sldId="265"/>
      <ac:spMk id="2" creationId="{B2AE2DD1-C2DA-0698-B341-304234567808}"/>
      <ac:txMk cp="0" len="7">
        <ac:context len="8" hash="3802821155"/>
      </ac:txMk>
    </ac:txMkLst>
    <p188:pos x="6160477" y="527538"/>
    <p188:txBody>
      <a:bodyPr/>
      <a:lstStyle/>
      <a:p>
        <a:r>
          <a:rPr lang="de-DE"/>
          <a:t>Hier vor oder nach noch Überleitung zu praktischem Teil?</a:t>
        </a:r>
      </a:p>
    </p188:txBody>
  </p188:cm>
</p188:cmLst>
</file>

<file path=ppt/comments/modernComment_10A_CC28F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38693C-B174-4EDA-BAEC-BED3EB2B5E3E}" authorId="{BC3625A0-E71E-DCCF-A232-8688F81D84BD}" created="2023-09-18T09:10:32.837">
    <pc:sldMkLst xmlns:pc="http://schemas.microsoft.com/office/powerpoint/2013/main/command">
      <pc:docMk/>
      <pc:sldMk cId="214077400" sldId="266"/>
    </pc:sldMkLst>
    <p188:txBody>
      <a:bodyPr/>
      <a:lstStyle/>
      <a:p>
        <a:r>
          <a:rPr lang="de-DE"/>
          <a:t>Kann man das nicht besser anhand des Programmes selbst machen oder ein Video einfügen? </a:t>
        </a:r>
      </a:p>
    </p188:txBody>
  </p188:cm>
</p188:cmLst>
</file>

<file path=ppt/comments/modernComment_10B_CF3CF4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D301A6-C136-4DB5-B8B1-EF6791E73130}" authorId="{627A3DCA-1112-28E6-3AFB-EFCD7DCADF09}" status="resolved" created="2023-09-17T09:12:44.98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76878386" sldId="267"/>
      <ac:spMk id="2" creationId="{B2AE2DD1-C2DA-0698-B341-304234567808}"/>
      <ac:txMk cp="13">
        <ac:context len="21" hash="360306131"/>
      </ac:txMk>
    </ac:txMkLst>
    <p188:pos x="7551420" y="525780"/>
    <p188:txBody>
      <a:bodyPr/>
      <a:lstStyle/>
      <a:p>
        <a:r>
          <a:rPr lang="de-DE"/>
          <a:t>Adpater?</a:t>
        </a:r>
      </a:p>
    </p188:txBody>
  </p188:cm>
  <p188:cm id="{8E3586A4-1665-4DF0-A701-C81C1AA9740E}" authorId="{14F910EE-C3A2-CDDF-487C-75B385176C28}" created="2023-09-23T13:09:20.2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76878386" sldId="267"/>
      <ac:spMk id="13" creationId="{1452A520-7F68-519C-5714-6254A0B0D569}"/>
      <ac:txMk cp="0" len="1">
        <ac:context len="28" hash="391921213"/>
      </ac:txMk>
    </ac:txMkLst>
    <p188:pos x="1295844" y="329748"/>
    <p188:txBody>
      <a:bodyPr/>
      <a:lstStyle/>
      <a:p>
        <a:r>
          <a:rPr lang="de-DE"/>
          <a:t>Adapter?</a:t>
        </a:r>
      </a:p>
    </p188:txBody>
  </p188:cm>
</p188:cmLst>
</file>

<file path=ppt/comments/modernComment_10C_1EDE5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BC14FC-732A-4BF7-9299-8F4A293B0FA5}" authorId="{627A3DCA-1112-28E6-3AFB-EFCD7DCADF09}" created="2023-09-16T19:04:50.84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367939" sldId="268"/>
      <ac:spMk id="3" creationId="{1A9D519A-FDAD-F9A5-47CE-F497A1D11950}"/>
      <ac:txMk cp="98" len="40">
        <ac:context len="181" hash="3272445059"/>
      </ac:txMk>
    </ac:txMkLst>
    <p188:pos x="7071360" y="3289201"/>
    <p188:txBody>
      <a:bodyPr/>
      <a:lstStyle/>
      <a:p>
        <a:r>
          <a:rPr lang="de-DE"/>
          <a:t>Nötig? Oder weist das zu sehr darauf hin, dass wir keine Ahnung haben, wie genau das ganze ist?</a:t>
        </a:r>
      </a:p>
    </p188:txBody>
  </p188:cm>
  <p188:cm id="{71B51C1F-B84D-4CDC-BFDC-1E75D983FDCC}" authorId="{BC3625A0-E71E-DCCF-A232-8688F81D84BD}" created="2023-09-20T08:30:40.09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367939" sldId="268"/>
      <ac:spMk id="3" creationId="{1A9D519A-FDAD-F9A5-47CE-F497A1D11950}"/>
      <ac:txMk cp="0" len="51">
        <ac:context len="181" hash="3272445059"/>
      </ac:txMk>
    </ac:txMkLst>
    <p188:pos x="8880231" y="1899137"/>
    <p188:replyLst>
      <p188:reply id="{93ED47B2-80D1-4172-AEF6-E592A60AFCF6}" authorId="{BC3625A0-E71E-DCCF-A232-8688F81D84BD}" created="2023-09-20T08:31:20.010">
        <p188:txBody>
          <a:bodyPr/>
          <a:lstStyle/>
          <a:p>
            <a:r>
              <a:rPr lang="de-DE"/>
              <a:t>Alternativ vielleicht: Grundlage für weiterführende Projekte im Bereich kamerageführt Robotik</a:t>
            </a:r>
          </a:p>
        </p188:txBody>
      </p188:reply>
    </p188:replyLst>
    <p188:txBody>
      <a:bodyPr/>
      <a:lstStyle/>
      <a:p>
        <a:r>
          <a:rPr lang="de-DE"/>
          <a:t>Bedeutung?</a:t>
        </a:r>
      </a:p>
    </p188:txBody>
  </p188:cm>
  <p188:cm id="{D3E742C3-3833-439D-824B-88E4EE880461}" authorId="{BC3625A0-E71E-DCCF-A232-8688F81D84BD}" created="2023-09-20T08:32:36.5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367939" sldId="268"/>
      <ac:spMk id="3" creationId="{1A9D519A-FDAD-F9A5-47CE-F497A1D11950}"/>
      <ac:txMk cp="52" len="45">
        <ac:context len="181" hash="3272445059"/>
      </ac:txMk>
    </ac:txMkLst>
    <p188:pos x="8821615" y="2790091"/>
    <p188:txBody>
      <a:bodyPr/>
      <a:lstStyle/>
      <a:p>
        <a:r>
          <a:rPr lang="de-DE"/>
          <a:t>Bedeutung?</a:t>
        </a:r>
      </a:p>
    </p188:txBody>
  </p188:cm>
</p188:cmLst>
</file>

<file path=ppt/comments/modernComment_10F_8EE2C9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13D6B5-75FA-4D1A-BB1E-02E3B05E9D61}" authorId="{627A3DCA-1112-28E6-3AFB-EFCD7DCADF09}" status="resolved" created="2023-09-16T18:56:13.28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7227387" sldId="271"/>
      <ac:spMk id="3" creationId="{1A9D519A-FDAD-F9A5-47CE-F497A1D11950}"/>
      <ac:txMk cp="274" len="44">
        <ac:context len="319" hash="2089071265"/>
      </ac:txMk>
    </ac:txMkLst>
    <p188:pos x="7162800" y="4569361"/>
    <p188:txBody>
      <a:bodyPr/>
      <a:lstStyle/>
      <a:p>
        <a:r>
          <a:rPr lang="de-DE"/>
          <a:t>Deshalb auch Verzicht auf Verwendung von bestehendem Package für Positionsermittlung von ArUco-Marker</a:t>
        </a:r>
      </a:p>
    </p188:txBody>
  </p188:cm>
  <p188:cm id="{A0D977FF-E3D4-4495-B916-480F989D8C26}" authorId="{BC3625A0-E71E-DCCF-A232-8688F81D84BD}" status="resolved" created="2023-09-18T09:00:28.08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97227387" sldId="271"/>
      <ac:spMk id="3" creationId="{1A9D519A-FDAD-F9A5-47CE-F497A1D11950}"/>
    </ac:deMkLst>
    <p188:replyLst/>
    <p188:txBody>
      <a:bodyPr/>
      <a:lstStyle/>
      <a:p>
        <a:r>
          <a:rPr lang="de-DE"/>
          <a:t>Ich habe hier mal n paar Sachen ausgetauscht.</a:t>
        </a:r>
      </a:p>
    </p188:txBody>
  </p188:cm>
  <p188:cm id="{2EF864F1-25F7-43D8-A8D2-DA53F69034B7}" authorId="{14F910EE-C3A2-CDDF-487C-75B385176C28}" status="resolved" created="2023-09-23T13:07:24.65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7227387" sldId="271"/>
      <ac:spMk id="3" creationId="{1A9D519A-FDAD-F9A5-47CE-F497A1D11950}"/>
      <ac:txMk cp="218" len="31">
        <ac:context len="265" hash="1963936096"/>
      </ac:txMk>
    </ac:txMkLst>
    <p188:pos x="7414549" y="4570663"/>
    <p188:replyLst>
      <p188:reply id="{AB67A869-55D9-4DEB-BA45-34541E2F82AB}" authorId="{AD66ADA1-30B0-677F-A412-DF01B407E418}" created="2023-09-25T06:00:27.687">
        <p188:txBody>
          <a:bodyPr/>
          <a:lstStyle/>
          <a:p>
            <a:r>
              <a:rPr lang="de-DE"/>
              <a:t>Bildverarbeitung?</a:t>
            </a:r>
          </a:p>
        </p188:txBody>
      </p188:reply>
    </p188:replyLst>
    <p188:txBody>
      <a:bodyPr/>
      <a:lstStyle/>
      <a:p>
        <a:r>
          <a:rPr lang="de-DE"/>
          <a:t>Etwas weit hergeholt</a:t>
        </a:r>
      </a:p>
    </p188:txBody>
  </p188:cm>
</p188:cmLst>
</file>

<file path=ppt/comments/modernComment_111_CBC41B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A6C35C-B39B-4DD3-A1F5-065BB54D84E4}" authorId="{BC3625A0-E71E-DCCF-A232-8688F81D84BD}" status="resolved" created="2023-09-18T09:34:48.855" complete="100000">
    <pc:sldMkLst xmlns:pc="http://schemas.microsoft.com/office/powerpoint/2013/main/command">
      <pc:docMk/>
      <pc:sldMk cId="3418626864" sldId="273"/>
    </pc:sldMkLst>
    <p188:txBody>
      <a:bodyPr/>
      <a:lstStyle/>
      <a:p>
        <a:r>
          <a:rPr lang="de-DE"/>
          <a:t>Hier fehlt noch n Bild von der GUI.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D90AC-074D-4B7B-A479-006962A0AD0D}" type="datetimeFigureOut">
              <a:rPr lang="de-DE" smtClean="0"/>
              <a:t>26.09.2023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DC675-8805-4F6D-BA3A-5B71ABBDD1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24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908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: Pixelkoordinaten Ecken des </a:t>
            </a:r>
            <a:r>
              <a:rPr lang="de-DE" dirty="0" err="1"/>
              <a:t>ArUco</a:t>
            </a:r>
            <a:r>
              <a:rPr lang="de-DE" dirty="0"/>
              <a:t>-Markers</a:t>
            </a:r>
          </a:p>
          <a:p>
            <a:r>
              <a:rPr lang="de-DE" dirty="0" err="1"/>
              <a:t>robot_monitor</a:t>
            </a:r>
            <a:r>
              <a:rPr lang="de-DE" dirty="0"/>
              <a:t>: ?</a:t>
            </a:r>
          </a:p>
          <a:p>
            <a:r>
              <a:rPr lang="de-DE" dirty="0" err="1"/>
              <a:t>robot_control</a:t>
            </a:r>
            <a:r>
              <a:rPr lang="de-DE" dirty="0"/>
              <a:t>: Steuerung des Roboters zum Anfahren der Messpositionen</a:t>
            </a:r>
          </a:p>
          <a:p>
            <a:r>
              <a:rPr lang="de-DE" dirty="0" err="1"/>
              <a:t>calibration_control</a:t>
            </a:r>
            <a:r>
              <a:rPr lang="de-DE" dirty="0"/>
              <a:t>: Transformation berechnen (schickt Request and </a:t>
            </a:r>
            <a:r>
              <a:rPr lang="de-DE" dirty="0" err="1"/>
              <a:t>matrix_calculator</a:t>
            </a:r>
            <a:r>
              <a:rPr lang="de-DE" dirty="0"/>
              <a:t>) und abspeichern</a:t>
            </a:r>
          </a:p>
          <a:p>
            <a:r>
              <a:rPr lang="de-DE" dirty="0" err="1"/>
              <a:t>matrix_calculator</a:t>
            </a:r>
            <a:r>
              <a:rPr lang="de-DE" dirty="0"/>
              <a:t>: ?</a:t>
            </a:r>
          </a:p>
          <a:p>
            <a:r>
              <a:rPr lang="de-DE" dirty="0" err="1"/>
              <a:t>tm_broadcaster</a:t>
            </a:r>
            <a:r>
              <a:rPr lang="de-DE" dirty="0"/>
              <a:t>: Lesen und Publishen von gespeicherter Transformation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49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Funktionen von </a:t>
            </a:r>
            <a:r>
              <a:rPr lang="de-DE" dirty="0" err="1"/>
              <a:t>tf</a:t>
            </a:r>
            <a:r>
              <a:rPr lang="de-DE" dirty="0"/>
              <a:t> &amp; </a:t>
            </a:r>
            <a:r>
              <a:rPr lang="de-DE" dirty="0" err="1"/>
              <a:t>scipy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Mittelwert &amp; Median der Euler-Winkel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/>
              <a:t>Kontrolle der Standardabweichungen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Nicht kollinear zur Z-Achse des </a:t>
            </a:r>
            <a:r>
              <a:rPr lang="de-DE" dirty="0" err="1"/>
              <a:t>gepublishten</a:t>
            </a:r>
            <a:r>
              <a:rPr lang="de-DE" dirty="0"/>
              <a:t> Koordinatensystems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87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Entfernung Joint Limits: Behebung Fehler bei mehr als ±180 Grad Achswinkel</a:t>
            </a:r>
          </a:p>
          <a:p>
            <a:r>
              <a:rPr lang="de-DE" dirty="0"/>
              <a:t>- Hinzufügen von </a:t>
            </a:r>
            <a:r>
              <a:rPr lang="de-DE" dirty="0" err="1"/>
              <a:t>ArUco</a:t>
            </a:r>
            <a:r>
              <a:rPr lang="de-DE" dirty="0"/>
              <a:t> Joints ermöglicht Auslesen der Position der Marker-Ecken über </a:t>
            </a:r>
            <a:r>
              <a:rPr lang="de-DE" dirty="0" err="1"/>
              <a:t>tf.TransformListener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0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87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405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43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41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ROS Package</a:t>
            </a:r>
          </a:p>
          <a:p>
            <a:r>
              <a:rPr lang="de-DE" dirty="0"/>
              <a:t>Python OOP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OOP =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Object-Oriented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CCS =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Camera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Coordinate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</a:t>
            </a:r>
          </a:p>
          <a:p>
            <a:pPr marL="0" indent="0">
              <a:buNone/>
            </a:pP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RCS = Robot </a:t>
            </a:r>
            <a:r>
              <a:rPr lang="de-DE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Coordinate</a:t>
            </a: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System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65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- 3D-gedruckter Adapter für exakte Positionierung des </a:t>
            </a:r>
            <a:r>
              <a:rPr lang="de-DE" dirty="0" err="1"/>
              <a:t>ArUco</a:t>
            </a:r>
            <a:r>
              <a:rPr lang="de-DE" dirty="0"/>
              <a:t>-Markers</a:t>
            </a:r>
          </a:p>
          <a:p>
            <a:r>
              <a:rPr lang="de-DE" dirty="0"/>
              <a:t>- schnell anbringbar und entfernbar</a:t>
            </a:r>
          </a:p>
          <a:p>
            <a:r>
              <a:rPr lang="de-DE" dirty="0"/>
              <a:t>- Anbringung unter Nutzung der vorhandenen Schraubenlöcher</a:t>
            </a:r>
          </a:p>
          <a:p>
            <a:r>
              <a:rPr lang="de-DE" dirty="0"/>
              <a:t>- auch für großen </a:t>
            </a:r>
            <a:r>
              <a:rPr lang="de-DE" dirty="0" err="1"/>
              <a:t>Gripper</a:t>
            </a:r>
            <a:r>
              <a:rPr lang="de-DE" dirty="0"/>
              <a:t> geeignet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0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de-DE" dirty="0"/>
              <a:t>GUI für simple Bedienung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Kompakter Aufbau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Linearer Ablauf der Bedienung durch Freischaltung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Anzeige Ergebnisse und Kontrollgröße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Alles auf einen Blick erreichbar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70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Verwendete ROS Strukturen: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Mehrere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Topics (Publisher &amp; Subscriber)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Services (Service Server &amp; Client)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CMakeList.txt &amp; package.xml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URDF &amp; XACRO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5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606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Broadcasting:</a:t>
            </a:r>
            <a:endParaRPr lang="de-DE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Geht an </a:t>
            </a:r>
            <a:r>
              <a:rPr lang="de-DE" b="0" dirty="0" err="1"/>
              <a:t>tf-tree</a:t>
            </a:r>
            <a:r>
              <a:rPr lang="de-DE" b="0" dirty="0"/>
              <a:t>, um Transformation praktisch nutzen zu können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DC675-8805-4F6D-BA3A-5B71ABBDD1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28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154C7-ACFF-0A66-E12B-3F074936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671CCB-7647-628C-E8CF-0A12A5933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9E118-8655-AD5B-6C3D-4BA00585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BD674C-F41E-341D-69E1-30EFF00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0C0937-0DE6-F632-BCD9-6A2A4958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19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AAE63C-33B5-4B3E-BE2D-BFF2ED8F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9452D8-D72A-2E64-0B4C-699583801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D9C04F-F0D5-D5DF-501C-43C0F2C9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102EC6-A7E3-23E5-3017-AEDBDE09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389530-AE87-D311-CA7D-8B27E627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208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143BC-45C7-C405-E155-4B11105EDC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2A2CD9-E545-CA25-4795-8A9C54BA5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4595B5-A89F-062C-2482-93D68545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28250-A3C5-BC14-4E86-B8EF90EA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08FD75-CA6B-CF96-52B2-5FA3375A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61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A504F-07DE-E52C-7DA9-1A3F80FBA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0E6EB-D1B7-403E-79FD-05CAAD7F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B221F0-7810-1758-A04A-0D6140BF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6BD19-A4F3-530B-A32C-E5634926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42F255-FAFC-5C19-5DDE-B74FA6E8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30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DD5F5-2EE6-52AE-DE9A-114E2D6E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CDDCC-ADA6-CE02-FF7E-C2FC892CF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B9DB3-A973-8F6A-5A7C-7AFEBB51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6071EB-2BA9-C6C0-C4B2-CAA383D2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D7E2B1-96BB-3237-3815-B9E37360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57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49018-A58E-3734-8BD7-955FFD9D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EB62F8-F8AF-A27B-9093-7BB2593B2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CA7D44-64AC-CEB3-A50B-56459B18A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BC6F1-0B76-09FF-DB13-991B53BB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AF58E3-A111-52E2-D471-C86A2D37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CA58B7-9FE2-E906-8D99-05B4EDDE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83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14B0A-E390-886C-7377-35B55BB4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4E0885-790A-F969-3B0C-2124127A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9B126F-BD30-0968-9CEC-8F7C11CC6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A34B3A-71AC-913E-E573-D099AEE75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E88616-6AD8-4E2E-5139-C8D8427A9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7F50D5-14FF-47EE-AE77-4C405800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97F7AB-7BBE-346D-375E-E08BB8E2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F4E44E-EA86-4DD8-2BE6-112CECA9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57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E01EE-B064-2E46-E97E-E877CF56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958941-141B-C12D-9A04-BD808336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AA9173-7D47-95FB-D4D1-41B5BA3C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33E60B-9DC6-F7CD-3027-CAB61B4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25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719E9C-4A0D-9D02-CB49-A7A67370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DCBF2F-BB8B-AE0D-EBF5-3C8E278E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97A7EF-3303-9774-9D25-032DDCAE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15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09B0B-C3F2-5241-29B5-3412B154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490FC-FD8E-4DEF-05AA-B544F4EB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4BEAA3-6D75-DA62-3D58-238C83716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9B9291-9BB7-D37D-52DD-A2D0E579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04666F-BD55-F58F-6DC8-34EBDF2B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AABA1-93DF-B67B-436D-7158801E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38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10B66-0430-C138-062E-05352732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B9808B-3823-4E6E-CD57-FCAA74006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1EBA73-F61E-C3EF-0ECC-BA8D04846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69A63F-A3F6-B02D-BB02-6DD6D08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DE7CDE-A886-D2FD-FEB7-7A24F89C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42266C-919C-AE83-11DD-CC0284E0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46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E203988-D743-3B94-2B10-31477FE0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3F5C2-376D-63E2-46E9-7CF4AF0BE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23E7C7-C347-FD0E-A4BF-5D9275760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25.09.2023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95B793-726B-76F4-1BD8-163C2D0A7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0A38A9-10BF-2860-7463-0ED22E8F0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54DA-5ABC-46F5-A359-181F4F429A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53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DCDED67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C_1EDE54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obycollins/IPPE" TargetMode="External"/><Relationship Id="rId2" Type="http://schemas.microsoft.com/office/2018/10/relationships/comments" Target="../comments/modernComment_109_7691B1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9/d0c/group__calib3d.html#ga549c2075fac14829ff4a58bc931c033d" TargetMode="External"/><Relationship Id="rId5" Type="http://schemas.openxmlformats.org/officeDocument/2006/relationships/hyperlink" Target="https://docs.opencv.org/4.x/d5/d1f/calib3d_solvePnP.html" TargetMode="External"/><Relationship Id="rId4" Type="http://schemas.openxmlformats.org/officeDocument/2006/relationships/hyperlink" Target="https://assets.robotiq.com/website-assets/support_documents/document/2F-85_20OPEN_20191031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591DBA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annik-Eichmann/l2j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CC28FD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8EE2C97B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CF3CF43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CBC41B3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0B47F-C4E9-96E5-A413-9E224F79E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242" y="5151476"/>
            <a:ext cx="12192000" cy="955299"/>
          </a:xfrm>
        </p:spPr>
        <p:txBody>
          <a:bodyPr>
            <a:normAutofit/>
          </a:bodyPr>
          <a:lstStyle/>
          <a:p>
            <a:pPr algn="l"/>
            <a:r>
              <a:rPr lang="de-DE" b="1" dirty="0"/>
              <a:t>    </a:t>
            </a:r>
            <a:r>
              <a:rPr lang="de-DE" b="1" dirty="0">
                <a:solidFill>
                  <a:srgbClr val="22314E"/>
                </a:solidFill>
              </a:rPr>
              <a:t>|</a:t>
            </a:r>
            <a:r>
              <a:rPr lang="de-DE" b="1" dirty="0"/>
              <a:t> </a:t>
            </a:r>
            <a:r>
              <a:rPr lang="de-DE" sz="4900" b="1" dirty="0"/>
              <a:t>Auto-</a:t>
            </a:r>
            <a:r>
              <a:rPr lang="de-DE" sz="4900" b="1" err="1"/>
              <a:t>calculation</a:t>
            </a:r>
            <a:r>
              <a:rPr lang="de-DE" sz="4900" b="1" dirty="0"/>
              <a:t> </a:t>
            </a:r>
            <a:r>
              <a:rPr lang="de-DE" sz="4900" b="1" err="1"/>
              <a:t>of</a:t>
            </a:r>
            <a:r>
              <a:rPr lang="de-DE" sz="4900" b="1" dirty="0"/>
              <a:t> </a:t>
            </a:r>
            <a:r>
              <a:rPr lang="de-DE" sz="4900" b="1" err="1"/>
              <a:t>transformation</a:t>
            </a:r>
            <a:r>
              <a:rPr lang="de-DE" sz="4900" b="1" dirty="0"/>
              <a:t> </a:t>
            </a:r>
            <a:r>
              <a:rPr lang="de-DE" sz="4900" b="1" err="1"/>
              <a:t>matrices</a:t>
            </a:r>
            <a:endParaRPr lang="de-DE" sz="4900" b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298570-B699-68EB-6A2E-EE7758F78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6068705"/>
            <a:ext cx="9398525" cy="378668"/>
          </a:xfrm>
        </p:spPr>
        <p:txBody>
          <a:bodyPr>
            <a:normAutofit/>
          </a:bodyPr>
          <a:lstStyle/>
          <a:p>
            <a:pPr algn="l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Lukas Beißner, Jannik Eichmann, Lukas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Stefer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A512FE-E781-BFCD-B70C-B6EC092E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F6968F-40C2-C961-7F01-5733E62E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10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Knoten &amp; Kommunikation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F1711E-B226-1286-ED8A-6263E1D1E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3941" y="1134527"/>
            <a:ext cx="7864116" cy="551764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9A57699-7119-79F1-4FBF-D3306E2A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0D3F99-EE1E-F3E2-308D-BE004CD9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5914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de-DE" b="1" dirty="0">
                <a:solidFill>
                  <a:srgbClr val="FF0000"/>
                </a:solidFill>
              </a:rPr>
              <a:t>Falsche Orientierung des CCS im RCS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Vermutung 1: Fehler bei der Mittelung</a:t>
            </a:r>
          </a:p>
          <a:p>
            <a:r>
              <a:rPr lang="de-DE" dirty="0"/>
              <a:t>Umrechnung der Quaternionen zu Euler-Rotationsvektoren</a:t>
            </a:r>
          </a:p>
          <a:p>
            <a:r>
              <a:rPr lang="de-DE" dirty="0"/>
              <a:t>Berechnung des Richtungsvektors der optischen Achse</a:t>
            </a:r>
          </a:p>
          <a:p>
            <a:r>
              <a:rPr lang="de-DE" dirty="0"/>
              <a:t>Fehler tritt auch bei einzelnen Messungen ohne Mittelung auf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Vermutung 2: Fehler im Ansatz</a:t>
            </a:r>
          </a:p>
          <a:p>
            <a:r>
              <a:rPr lang="de-DE" dirty="0"/>
              <a:t>Mehrdeutigkeit der </a:t>
            </a:r>
            <a:r>
              <a:rPr lang="de-DE" dirty="0" err="1"/>
              <a:t>solvePnP</a:t>
            </a:r>
            <a:r>
              <a:rPr lang="de-DE" dirty="0"/>
              <a:t>-Lösung</a:t>
            </a:r>
          </a:p>
          <a:p>
            <a:pPr lvl="1"/>
            <a:r>
              <a:rPr lang="de-DE" dirty="0" err="1"/>
              <a:t>Koplanare</a:t>
            </a:r>
            <a:r>
              <a:rPr lang="de-DE" dirty="0"/>
              <a:t> Punkte führen zu mindestens zwei Lösungen</a:t>
            </a:r>
          </a:p>
          <a:p>
            <a:pPr lvl="1"/>
            <a:r>
              <a:rPr lang="de-DE" dirty="0" err="1"/>
              <a:t>solvePnP</a:t>
            </a:r>
            <a:r>
              <a:rPr lang="de-DE" dirty="0"/>
              <a:t> gibt ausschließlich eine Lösung aus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88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>
            <a:normAutofit/>
          </a:bodyPr>
          <a:lstStyle/>
          <a:p>
            <a:pPr fontAlgn="base"/>
            <a:r>
              <a:rPr lang="de-DE" b="0" i="0" dirty="0">
                <a:effectLst/>
                <a:latin typeface="Arial"/>
                <a:cs typeface="Arial"/>
              </a:rPr>
              <a:t>Grundlage für Projekte mit “</a:t>
            </a:r>
            <a:r>
              <a:rPr lang="de-DE" dirty="0">
                <a:latin typeface="Arial"/>
                <a:cs typeface="Arial"/>
              </a:rPr>
              <a:t>Auge-Hand-Koordination</a:t>
            </a:r>
            <a:r>
              <a:rPr lang="de-DE" b="0" i="0" dirty="0">
                <a:effectLst/>
                <a:latin typeface="Arial"/>
                <a:cs typeface="Arial"/>
              </a:rPr>
              <a:t>”</a:t>
            </a:r>
            <a:endParaRPr lang="de-DE" b="0" i="0">
              <a:effectLst/>
              <a:latin typeface="Arial"/>
              <a:cs typeface="Arial"/>
            </a:endParaRPr>
          </a:p>
          <a:p>
            <a:pPr fontAlgn="base"/>
            <a:r>
              <a:rPr lang="de-DE" dirty="0">
                <a:latin typeface="Arial" panose="020B0604020202020204" pitchFamily="34" charset="0"/>
              </a:rPr>
              <a:t>Verwendung der </a:t>
            </a:r>
            <a:r>
              <a:rPr lang="de-DE" dirty="0" err="1">
                <a:latin typeface="Arial" panose="020B0604020202020204" pitchFamily="34" charset="0"/>
              </a:rPr>
              <a:t>RealSenseCamera</a:t>
            </a:r>
            <a:r>
              <a:rPr lang="de-DE" dirty="0">
                <a:latin typeface="Arial" panose="020B0604020202020204" pitchFamily="34" charset="0"/>
              </a:rPr>
              <a:t> &amp; Node Classes</a:t>
            </a:r>
            <a:endParaRPr lang="de-DE">
              <a:latin typeface="Arial" panose="020B0604020202020204" pitchFamily="34" charset="0"/>
              <a:cs typeface="Arial"/>
            </a:endParaRPr>
          </a:p>
          <a:p>
            <a:pPr fontAlgn="base"/>
            <a:r>
              <a:rPr lang="de-DE" dirty="0">
                <a:latin typeface="Arial" panose="020B0604020202020204" pitchFamily="34" charset="0"/>
              </a:rPr>
              <a:t>Verifizierung der Berechnungsergebnisse </a:t>
            </a:r>
            <a:endParaRPr lang="de-DE">
              <a:latin typeface="Arial" panose="020B0604020202020204" pitchFamily="34" charset="0"/>
              <a:cs typeface="Arial"/>
            </a:endParaRPr>
          </a:p>
          <a:p>
            <a:pPr fontAlgn="base"/>
            <a:r>
              <a:rPr lang="de-DE" b="0" i="0" dirty="0">
                <a:effectLst/>
                <a:latin typeface="Arial" panose="020B0604020202020204" pitchFamily="34" charset="0"/>
              </a:rPr>
              <a:t>Genauigkeit Optimieren</a:t>
            </a:r>
          </a:p>
          <a:p>
            <a:pPr lvl="1"/>
            <a:r>
              <a:rPr lang="de-DE" dirty="0">
                <a:latin typeface="Arial"/>
                <a:cs typeface="Arial"/>
              </a:rPr>
              <a:t>Kamera kalibrieren</a:t>
            </a:r>
            <a:endParaRPr lang="de-DE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9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>
            <a:norm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de-DE" sz="1800" b="1" dirty="0" err="1"/>
              <a:t>Robotiq</a:t>
            </a:r>
            <a:r>
              <a:rPr lang="de-DE" sz="1800" b="1" dirty="0"/>
              <a:t> 2F-85 Technische Zeichnung</a:t>
            </a:r>
          </a:p>
          <a:p>
            <a:pPr marL="0" indent="0" fontAlgn="base">
              <a:buNone/>
            </a:pPr>
            <a:r>
              <a:rPr lang="de-DE" sz="1800" dirty="0">
                <a:hlinkClick r:id="rId4"/>
              </a:rPr>
              <a:t>https://assets.robotiq.com/website-assets/support_documents/document/2F-85_20OPEN_20191031.pdf</a:t>
            </a:r>
            <a:endParaRPr lang="de-DE" sz="1800" b="1" dirty="0"/>
          </a:p>
          <a:p>
            <a:pPr marL="342900" indent="-342900" fontAlgn="base">
              <a:buFont typeface="+mj-lt"/>
              <a:buAutoNum type="arabicPeriod" startAt="2"/>
            </a:pPr>
            <a:r>
              <a:rPr lang="de-DE" sz="1800" b="1" dirty="0"/>
              <a:t>Open CV Pose </a:t>
            </a:r>
            <a:r>
              <a:rPr lang="de-DE" sz="1800" b="1" dirty="0" err="1"/>
              <a:t>computation</a:t>
            </a:r>
            <a:r>
              <a:rPr lang="de-DE" sz="1800" b="1" dirty="0"/>
              <a:t> </a:t>
            </a:r>
            <a:r>
              <a:rPr lang="de-DE" sz="1800" b="1" dirty="0" err="1"/>
              <a:t>overview</a:t>
            </a:r>
            <a:endParaRPr lang="de-DE" sz="1800" b="1" dirty="0"/>
          </a:p>
          <a:p>
            <a:pPr marL="0" indent="0" algn="l" rtl="0" fontAlgn="base">
              <a:buNone/>
            </a:pPr>
            <a:r>
              <a:rPr lang="de-DE" sz="1800" dirty="0">
                <a:hlinkClick r:id="rId5"/>
              </a:rPr>
              <a:t>https://docs.opencv.org/4.x/d5/d1f/calib3d_solvePnP.html</a:t>
            </a:r>
            <a:endParaRPr lang="de-DE" sz="1800" dirty="0"/>
          </a:p>
          <a:p>
            <a:pPr marL="342900" indent="-342900" algn="l" rtl="0" fontAlgn="base">
              <a:buFont typeface="+mj-lt"/>
              <a:buAutoNum type="arabicPeriod" startAt="3"/>
            </a:pPr>
            <a:r>
              <a:rPr lang="de-DE" sz="1800" b="1" dirty="0"/>
              <a:t>Open CV </a:t>
            </a:r>
            <a:r>
              <a:rPr lang="de-DE" sz="1800" b="1" dirty="0" err="1"/>
              <a:t>solvePNP</a:t>
            </a:r>
            <a:endParaRPr lang="de-DE" sz="1800" b="1" dirty="0"/>
          </a:p>
          <a:p>
            <a:pPr marL="0" indent="0" algn="l" rtl="0" fontAlgn="base">
              <a:buNone/>
            </a:pPr>
            <a:r>
              <a:rPr lang="de-DE" sz="1800" dirty="0">
                <a:hlinkClick r:id="rId6"/>
              </a:rPr>
              <a:t>https://docs.opencv.org/4.x/d9/d0c/group__calib3d.html#ga549c2075fac14829ff4a58bc931c033d</a:t>
            </a:r>
            <a:endParaRPr lang="de-DE" sz="1800" dirty="0"/>
          </a:p>
          <a:p>
            <a:pPr marL="342900" indent="-342900" fontAlgn="base">
              <a:buFont typeface="+mj-lt"/>
              <a:buAutoNum type="arabicPeriod" startAt="4"/>
            </a:pPr>
            <a:r>
              <a:rPr lang="de-DE" sz="1800" b="1" dirty="0" err="1"/>
              <a:t>Perspective</a:t>
            </a:r>
            <a:r>
              <a:rPr lang="de-DE" sz="1800" b="1" dirty="0"/>
              <a:t>-n-Point (</a:t>
            </a:r>
            <a:r>
              <a:rPr lang="de-DE" sz="1800" b="1" dirty="0" err="1"/>
              <a:t>PnP</a:t>
            </a:r>
            <a:r>
              <a:rPr lang="de-DE" sz="1800" b="1" dirty="0"/>
              <a:t>) </a:t>
            </a:r>
            <a:r>
              <a:rPr lang="de-DE" sz="1800" b="1" dirty="0" err="1"/>
              <a:t>pose</a:t>
            </a:r>
            <a:r>
              <a:rPr lang="de-DE" sz="1800" b="1" dirty="0"/>
              <a:t> </a:t>
            </a:r>
            <a:r>
              <a:rPr lang="de-DE" sz="1800" b="1" dirty="0" err="1"/>
              <a:t>computation</a:t>
            </a:r>
            <a:endParaRPr lang="de-DE" sz="1800" b="1" dirty="0"/>
          </a:p>
          <a:p>
            <a:pPr marL="0" indent="0" algn="l" rtl="0" fontAlgn="base">
              <a:buNone/>
            </a:pPr>
            <a:r>
              <a:rPr lang="de-DE" sz="1800" dirty="0">
                <a:hlinkClick r:id="rId5"/>
              </a:rPr>
              <a:t>https://docs.opencv.org/4.x/d5/d1f/calib3d_solvePnP.html</a:t>
            </a:r>
            <a:endParaRPr lang="de-DE" sz="1800" dirty="0"/>
          </a:p>
          <a:p>
            <a:pPr marL="0" indent="0" algn="l" rtl="0" fontAlgn="base">
              <a:buNone/>
            </a:pPr>
            <a:r>
              <a:rPr lang="de-DE" sz="1800" b="1" dirty="0"/>
              <a:t>5.   Infinitesimal Plane-</a:t>
            </a:r>
            <a:r>
              <a:rPr lang="de-DE" sz="1800" b="1" dirty="0" err="1"/>
              <a:t>based</a:t>
            </a:r>
            <a:r>
              <a:rPr lang="de-DE" sz="1800" b="1" dirty="0"/>
              <a:t> Pose </a:t>
            </a:r>
            <a:r>
              <a:rPr lang="de-DE" sz="1800" b="1" dirty="0" err="1"/>
              <a:t>Estimation</a:t>
            </a:r>
            <a:endParaRPr lang="de-DE" sz="1800" b="1" dirty="0"/>
          </a:p>
          <a:p>
            <a:pPr marL="0" indent="0" algn="l" rtl="0" fontAlgn="base">
              <a:buNone/>
            </a:pPr>
            <a:r>
              <a:rPr lang="de-DE" sz="1800" dirty="0">
                <a:hlinkClick r:id="rId7"/>
              </a:rPr>
              <a:t>https://github.com/tobycollins/IPPE</a:t>
            </a:r>
            <a:endParaRPr lang="de-DE" sz="18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2595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Einrichtung von L2J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/>
          <a:lstStyle/>
          <a:p>
            <a:pPr marL="514350" indent="-514350">
              <a:buAutoNum type="arabicParenR"/>
            </a:pPr>
            <a:r>
              <a:rPr lang="de-DE" dirty="0"/>
              <a:t>Download des Packages		</a:t>
            </a:r>
            <a:r>
              <a:rPr lang="de-DE" dirty="0">
                <a:solidFill>
                  <a:srgbClr val="22314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de-DE" dirty="0">
              <a:solidFill>
                <a:srgbClr val="22314E"/>
              </a:solidFill>
            </a:endParaRPr>
          </a:p>
          <a:p>
            <a:pPr marL="514350" indent="-514350">
              <a:buAutoNum type="arabicParenR"/>
            </a:pPr>
            <a:r>
              <a:rPr lang="de-DE" dirty="0"/>
              <a:t>Verschieben nach			</a:t>
            </a:r>
            <a:r>
              <a:rPr lang="de-DE" i="1" dirty="0">
                <a:solidFill>
                  <a:srgbClr val="22314E"/>
                </a:solidFill>
              </a:rPr>
              <a:t>~/</a:t>
            </a:r>
            <a:r>
              <a:rPr lang="de-DE" i="1" dirty="0" err="1">
                <a:solidFill>
                  <a:srgbClr val="22314E"/>
                </a:solidFill>
              </a:rPr>
              <a:t>ws_moveit</a:t>
            </a:r>
            <a:r>
              <a:rPr lang="de-DE" i="1" dirty="0">
                <a:solidFill>
                  <a:srgbClr val="22314E"/>
                </a:solidFill>
              </a:rPr>
              <a:t>/</a:t>
            </a:r>
            <a:r>
              <a:rPr lang="de-DE" i="1" dirty="0" err="1">
                <a:solidFill>
                  <a:srgbClr val="22314E"/>
                </a:solidFill>
              </a:rPr>
              <a:t>src</a:t>
            </a:r>
            <a:endParaRPr lang="de-DE" i="1" dirty="0">
              <a:solidFill>
                <a:srgbClr val="22314E"/>
              </a:solidFill>
              <a:cs typeface="Calibri"/>
            </a:endParaRP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Änderungen der			</a:t>
            </a:r>
            <a:r>
              <a:rPr lang="en-US" i="1" dirty="0">
                <a:solidFill>
                  <a:srgbClr val="22314E"/>
                </a:solidFill>
              </a:rPr>
              <a:t>ur3_robotiq85_gripper.urdf.xacro</a:t>
            </a:r>
          </a:p>
          <a:p>
            <a:pPr lvl="1"/>
            <a:r>
              <a:rPr lang="de-DE" dirty="0"/>
              <a:t>Entfernung der Joint Limits</a:t>
            </a:r>
          </a:p>
          <a:p>
            <a:pPr lvl="1"/>
            <a:r>
              <a:rPr lang="de-DE" dirty="0"/>
              <a:t>Hinzufügen der </a:t>
            </a:r>
            <a:r>
              <a:rPr lang="de-DE" dirty="0" err="1"/>
              <a:t>ArUco</a:t>
            </a:r>
            <a:r>
              <a:rPr lang="de-DE" dirty="0"/>
              <a:t> Joints</a:t>
            </a:r>
          </a:p>
          <a:p>
            <a:pPr lvl="1"/>
            <a:r>
              <a:rPr lang="de-DE" dirty="0"/>
              <a:t>Anleitung in der </a:t>
            </a:r>
            <a:r>
              <a:rPr lang="de-DE" i="1" dirty="0">
                <a:solidFill>
                  <a:srgbClr val="22314E"/>
                </a:solidFill>
              </a:rPr>
              <a:t>readme.txt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Kompilieren des Packages		</a:t>
            </a:r>
            <a:r>
              <a:rPr lang="de-DE" i="1" dirty="0" err="1">
                <a:solidFill>
                  <a:srgbClr val="22314E"/>
                </a:solidFill>
              </a:rPr>
              <a:t>catkin</a:t>
            </a:r>
            <a:r>
              <a:rPr lang="de-DE" i="1" dirty="0">
                <a:solidFill>
                  <a:srgbClr val="22314E"/>
                </a:solidFill>
              </a:rPr>
              <a:t> </a:t>
            </a:r>
            <a:r>
              <a:rPr lang="de-DE" i="1" dirty="0" err="1">
                <a:solidFill>
                  <a:srgbClr val="22314E"/>
                </a:solidFill>
              </a:rPr>
              <a:t>build</a:t>
            </a:r>
            <a:r>
              <a:rPr lang="de-DE" i="1" dirty="0">
                <a:solidFill>
                  <a:srgbClr val="22314E"/>
                </a:solidFill>
              </a:rPr>
              <a:t> l2j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Montage der Einfassung am UR3e / 2F-85</a:t>
            </a:r>
          </a:p>
          <a:p>
            <a:pPr lvl="1"/>
            <a:r>
              <a:rPr lang="de-DE" dirty="0" err="1"/>
              <a:t>ArUco</a:t>
            </a:r>
            <a:r>
              <a:rPr lang="de-DE" dirty="0"/>
              <a:t>-Ursprung muss an der Kennzeichnung liegen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1206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Verwendung von L2J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de-DE" dirty="0" err="1"/>
              <a:t>StartUp</a:t>
            </a:r>
            <a:r>
              <a:rPr lang="de-DE" dirty="0"/>
              <a:t> starten					</a:t>
            </a:r>
            <a:r>
              <a:rPr lang="de-DE" i="1" dirty="0" err="1">
                <a:solidFill>
                  <a:srgbClr val="22314E"/>
                </a:solidFill>
              </a:rPr>
              <a:t>rosrun</a:t>
            </a:r>
            <a:r>
              <a:rPr lang="de-DE" i="1" dirty="0">
                <a:solidFill>
                  <a:srgbClr val="22314E"/>
                </a:solidFill>
              </a:rPr>
              <a:t> l2j gui_script.py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Funktion auswählen</a:t>
            </a:r>
          </a:p>
          <a:p>
            <a:pPr lvl="1"/>
            <a:r>
              <a:rPr lang="de-DE" dirty="0"/>
              <a:t>Laden &amp; </a:t>
            </a:r>
            <a:r>
              <a:rPr lang="de-DE" dirty="0" err="1"/>
              <a:t>Broadcasten</a:t>
            </a:r>
            <a:r>
              <a:rPr lang="de-DE" dirty="0"/>
              <a:t>				</a:t>
            </a:r>
            <a:r>
              <a:rPr lang="de-DE" i="1" dirty="0">
                <a:solidFill>
                  <a:srgbClr val="22314E"/>
                </a:solidFill>
              </a:rPr>
              <a:t>Lade Transformationsmatrix</a:t>
            </a:r>
          </a:p>
          <a:p>
            <a:pPr lvl="1"/>
            <a:r>
              <a:rPr lang="de-DE" dirty="0"/>
              <a:t>Kalibrieren, Speichern &amp; </a:t>
            </a:r>
            <a:r>
              <a:rPr lang="de-DE" dirty="0" err="1"/>
              <a:t>Broadcasten</a:t>
            </a:r>
            <a:r>
              <a:rPr lang="de-DE" dirty="0"/>
              <a:t>		</a:t>
            </a:r>
            <a:r>
              <a:rPr lang="de-DE" i="1" dirty="0">
                <a:solidFill>
                  <a:srgbClr val="22314E"/>
                </a:solidFill>
              </a:rPr>
              <a:t>Starte Kalibrierung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Den Anweisungen im Fenster folgen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Schließen der GUI</a:t>
            </a:r>
          </a:p>
          <a:p>
            <a:pPr lvl="1"/>
            <a:r>
              <a:rPr lang="de-DE" dirty="0"/>
              <a:t>Broadcasting bleibt aktiv!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774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Eigenleistung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>
            <a:normAutofit fontScale="92500" lnSpcReduction="20000"/>
          </a:bodyPr>
          <a:lstStyle/>
          <a:p>
            <a:r>
              <a:rPr lang="de-DE" dirty="0"/>
              <a:t>Erstellen eines Packages</a:t>
            </a:r>
          </a:p>
          <a:p>
            <a:r>
              <a:rPr lang="de-DE" dirty="0"/>
              <a:t>Arbeit mit CMakeList.txt, package.xml, URDF &amp; XACRO</a:t>
            </a:r>
          </a:p>
          <a:p>
            <a:r>
              <a:rPr lang="de-DE" dirty="0"/>
              <a:t>Erstellen mehrerer Knoten</a:t>
            </a:r>
          </a:p>
          <a:p>
            <a:pPr lvl="1"/>
            <a:r>
              <a:rPr lang="de-DE" dirty="0"/>
              <a:t>Publisher, Subscriber, Services, Clients</a:t>
            </a:r>
          </a:p>
          <a:p>
            <a:pPr lvl="1"/>
            <a:r>
              <a:rPr lang="de-DE" dirty="0"/>
              <a:t>Multi-Purpose-Knoten</a:t>
            </a:r>
          </a:p>
          <a:p>
            <a:pPr lvl="1"/>
            <a:r>
              <a:rPr lang="de-DE" dirty="0"/>
              <a:t>Zeitsynchronisation</a:t>
            </a:r>
          </a:p>
          <a:p>
            <a:r>
              <a:rPr lang="de-DE" dirty="0"/>
              <a:t>Schreiben eigener Launch Files, Messages &amp; Services</a:t>
            </a:r>
          </a:p>
          <a:p>
            <a:r>
              <a:rPr lang="de-DE" dirty="0"/>
              <a:t>Einarbeitung in Grundlagen der Computer Vision</a:t>
            </a:r>
            <a:endParaRPr lang="de-DE" dirty="0">
              <a:ea typeface="Calibri"/>
              <a:cs typeface="Calibri"/>
            </a:endParaRPr>
          </a:p>
          <a:p>
            <a:r>
              <a:rPr lang="de-DE" dirty="0">
                <a:latin typeface="Calibri"/>
                <a:ea typeface="Calibri"/>
                <a:cs typeface="Arial"/>
              </a:rPr>
              <a:t>Verwendung von Bags zum Speichern von Messages</a:t>
            </a:r>
            <a:endParaRPr lang="en-US" dirty="0">
              <a:latin typeface="Calibri"/>
              <a:ea typeface="Calibri"/>
              <a:cs typeface="Arial"/>
            </a:endParaRPr>
          </a:p>
          <a:p>
            <a:r>
              <a:rPr lang="de-DE" dirty="0"/>
              <a:t>CAD &amp; 3D-Druck</a:t>
            </a:r>
          </a:p>
          <a:p>
            <a:r>
              <a:rPr lang="de-DE" dirty="0"/>
              <a:t>GUI, GitHub</a:t>
            </a:r>
          </a:p>
          <a:p>
            <a:r>
              <a:rPr lang="de-DE" dirty="0"/>
              <a:t>Einrichtung von komplexer Kommunikationsstruktur</a:t>
            </a:r>
          </a:p>
          <a:p>
            <a:r>
              <a:rPr lang="de-DE" dirty="0"/>
              <a:t>Debugging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6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/>
          <a:lstStyle/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de-DE" dirty="0"/>
              <a:t>Zielsetzung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de-DE" dirty="0"/>
              <a:t>Was ist L2J?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de-DE" dirty="0"/>
              <a:t>Aufbau &amp; Funktion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de-DE" dirty="0"/>
              <a:t>Diskussion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62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Unsere Ziele…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/>
              <a:t>Für Sie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Manuelles Einmessen von Kamera und Markern ersetzen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Nutzerfreundlichkeit verbessern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Erleichterter Zugang zur kamerageführten Robotik</a:t>
            </a:r>
          </a:p>
          <a:p>
            <a:pPr marL="514350" indent="-514350">
              <a:buFont typeface="+mj-lt"/>
              <a:buAutoNum type="arabicParenR"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Für uns​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Erlernen von Workflows mit ROS​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Einbindung diverser ROS-Strukturen</a:t>
            </a:r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Vertiefung von Kenntnissen der Computer Vision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2273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Was ist L2J?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7414846" cy="5157054"/>
          </a:xfrm>
        </p:spPr>
        <p:txBody>
          <a:bodyPr anchor="ctr"/>
          <a:lstStyle/>
          <a:p>
            <a:r>
              <a:rPr lang="de-DE" dirty="0"/>
              <a:t>ROS Package</a:t>
            </a:r>
          </a:p>
          <a:p>
            <a:pPr lvl="1"/>
            <a:r>
              <a:rPr lang="de-DE" dirty="0"/>
              <a:t>GUI mit </a:t>
            </a:r>
            <a:r>
              <a:rPr lang="de-DE" dirty="0" err="1"/>
              <a:t>StartUp</a:t>
            </a:r>
            <a:r>
              <a:rPr lang="de-DE" dirty="0"/>
              <a:t> und Kalibrierungshilfe</a:t>
            </a:r>
          </a:p>
          <a:p>
            <a:pPr lvl="1"/>
            <a:r>
              <a:rPr lang="de-DE" dirty="0"/>
              <a:t>Ermittlung, Speicherung Transformationsmatrix</a:t>
            </a:r>
          </a:p>
          <a:p>
            <a:pPr lvl="1"/>
            <a:r>
              <a:rPr lang="de-DE" dirty="0"/>
              <a:t>Abruf &amp; Broadcasting Transformationsmatrix</a:t>
            </a:r>
          </a:p>
          <a:p>
            <a:pPr lvl="1"/>
            <a:endParaRPr lang="de-DE" dirty="0"/>
          </a:p>
          <a:p>
            <a:r>
              <a:rPr lang="de-DE" dirty="0"/>
              <a:t>Einfassung für </a:t>
            </a:r>
            <a:r>
              <a:rPr lang="de-DE" dirty="0" err="1"/>
              <a:t>ArUco</a:t>
            </a:r>
            <a:r>
              <a:rPr lang="de-DE" dirty="0"/>
              <a:t> Marker am </a:t>
            </a:r>
            <a:r>
              <a:rPr lang="de-DE" dirty="0" err="1"/>
              <a:t>Gripper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57EDE76-85D2-C189-E806-D34074FA69D8}"/>
              </a:ext>
            </a:extLst>
          </p:cNvPr>
          <p:cNvSpPr txBox="1">
            <a:spLocks/>
          </p:cNvSpPr>
          <p:nvPr/>
        </p:nvSpPr>
        <p:spPr>
          <a:xfrm>
            <a:off x="838200" y="5357446"/>
            <a:ext cx="10515600" cy="150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 descr="Ein Bild, das Forschungsinstrument, Mikroskop, Maschine, Teleskop enthält.&#10;&#10;Beschreibung automatisch generiert.">
            <a:extLst>
              <a:ext uri="{FF2B5EF4-FFF2-40B4-BE49-F238E27FC236}">
                <a16:creationId xmlns:a16="http://schemas.microsoft.com/office/drawing/2014/main" id="{68CEBC3D-8C2B-339A-E283-66E3A9D39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68"/>
          <a:stretch/>
        </p:blipFill>
        <p:spPr>
          <a:xfrm>
            <a:off x="9207335" y="1541036"/>
            <a:ext cx="18264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Position des Markers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9A57699-7119-79F1-4FBF-D3306E2A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25.09.2023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0D3F99-EE1E-F3E2-308D-BE004CD9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Entwurf, Zeichnung, Lineart, Clipart enthält.&#10;&#10;Automatisch generierte Beschreibung">
            <a:extLst>
              <a:ext uri="{FF2B5EF4-FFF2-40B4-BE49-F238E27FC236}">
                <a16:creationId xmlns:a16="http://schemas.microsoft.com/office/drawing/2014/main" id="{6C5DDB12-6E92-3932-135B-33D818937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22" y="1945778"/>
            <a:ext cx="9754356" cy="360000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69F8215-5BB9-59C0-F388-3A663A7B7FC3}"/>
              </a:ext>
            </a:extLst>
          </p:cNvPr>
          <p:cNvCxnSpPr>
            <a:cxnSpLocks/>
          </p:cNvCxnSpPr>
          <p:nvPr/>
        </p:nvCxnSpPr>
        <p:spPr>
          <a:xfrm flipH="1">
            <a:off x="4653150" y="4869184"/>
            <a:ext cx="900000" cy="900000"/>
          </a:xfrm>
          <a:prstGeom prst="line">
            <a:avLst/>
          </a:prstGeom>
          <a:ln w="38100">
            <a:solidFill>
              <a:srgbClr val="22314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9114E26-56CD-8CFF-AEB9-5E4C6555042D}"/>
              </a:ext>
            </a:extLst>
          </p:cNvPr>
          <p:cNvCxnSpPr>
            <a:cxnSpLocks/>
          </p:cNvCxnSpPr>
          <p:nvPr/>
        </p:nvCxnSpPr>
        <p:spPr>
          <a:xfrm>
            <a:off x="6498409" y="4938034"/>
            <a:ext cx="900000" cy="900000"/>
          </a:xfrm>
          <a:prstGeom prst="line">
            <a:avLst/>
          </a:prstGeom>
          <a:ln w="38100">
            <a:solidFill>
              <a:srgbClr val="22314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452A520-7F68-519C-5714-6254A0B0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632" y="5723811"/>
            <a:ext cx="4039565" cy="493793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de-DE" dirty="0"/>
              <a:t>Einfassung für </a:t>
            </a:r>
            <a:r>
              <a:rPr lang="de-DE" dirty="0" err="1"/>
              <a:t>ArUco</a:t>
            </a:r>
            <a:r>
              <a:rPr lang="de-DE" dirty="0"/>
              <a:t>-Marker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244BFF3-E8A9-4E34-B908-226D85D5B5FF}"/>
              </a:ext>
            </a:extLst>
          </p:cNvPr>
          <p:cNvSpPr txBox="1">
            <a:spLocks/>
          </p:cNvSpPr>
          <p:nvPr/>
        </p:nvSpPr>
        <p:spPr>
          <a:xfrm>
            <a:off x="6948409" y="5838034"/>
            <a:ext cx="2230827" cy="493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2F-85 </a:t>
            </a:r>
            <a:r>
              <a:rPr lang="de-DE" dirty="0" err="1"/>
              <a:t>Gripper</a:t>
            </a:r>
            <a:endParaRPr lang="de-DE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4F4746DE-D097-CB7A-99BC-C5F86EE2DED5}"/>
              </a:ext>
            </a:extLst>
          </p:cNvPr>
          <p:cNvSpPr/>
          <p:nvPr/>
        </p:nvSpPr>
        <p:spPr>
          <a:xfrm>
            <a:off x="5171133" y="4192909"/>
            <a:ext cx="924867" cy="1352550"/>
          </a:xfrm>
          <a:custGeom>
            <a:avLst/>
            <a:gdLst>
              <a:gd name="connsiteX0" fmla="*/ 0 w 922020"/>
              <a:gd name="connsiteY0" fmla="*/ 944880 h 1348740"/>
              <a:gd name="connsiteX1" fmla="*/ 728980 w 922020"/>
              <a:gd name="connsiteY1" fmla="*/ 1348740 h 1348740"/>
              <a:gd name="connsiteX2" fmla="*/ 772160 w 922020"/>
              <a:gd name="connsiteY2" fmla="*/ 1325880 h 1348740"/>
              <a:gd name="connsiteX3" fmla="*/ 772160 w 922020"/>
              <a:gd name="connsiteY3" fmla="*/ 1018540 h 1348740"/>
              <a:gd name="connsiteX4" fmla="*/ 871220 w 922020"/>
              <a:gd name="connsiteY4" fmla="*/ 1038860 h 1348740"/>
              <a:gd name="connsiteX5" fmla="*/ 916940 w 922020"/>
              <a:gd name="connsiteY5" fmla="*/ 998220 h 1348740"/>
              <a:gd name="connsiteX6" fmla="*/ 922020 w 922020"/>
              <a:gd name="connsiteY6" fmla="*/ 416560 h 1348740"/>
              <a:gd name="connsiteX7" fmla="*/ 830580 w 922020"/>
              <a:gd name="connsiteY7" fmla="*/ 403860 h 1348740"/>
              <a:gd name="connsiteX8" fmla="*/ 736600 w 922020"/>
              <a:gd name="connsiteY8" fmla="*/ 396240 h 1348740"/>
              <a:gd name="connsiteX9" fmla="*/ 652780 w 922020"/>
              <a:gd name="connsiteY9" fmla="*/ 373380 h 1348740"/>
              <a:gd name="connsiteX10" fmla="*/ 711200 w 922020"/>
              <a:gd name="connsiteY10" fmla="*/ 345440 h 1348740"/>
              <a:gd name="connsiteX11" fmla="*/ 736600 w 922020"/>
              <a:gd name="connsiteY11" fmla="*/ 309880 h 1348740"/>
              <a:gd name="connsiteX12" fmla="*/ 731520 w 922020"/>
              <a:gd name="connsiteY12" fmla="*/ 241300 h 1348740"/>
              <a:gd name="connsiteX13" fmla="*/ 731520 w 922020"/>
              <a:gd name="connsiteY13" fmla="*/ 226060 h 1348740"/>
              <a:gd name="connsiteX14" fmla="*/ 543560 w 922020"/>
              <a:gd name="connsiteY14" fmla="*/ 127000 h 1348740"/>
              <a:gd name="connsiteX15" fmla="*/ 513080 w 922020"/>
              <a:gd name="connsiteY15" fmla="*/ 104140 h 1348740"/>
              <a:gd name="connsiteX16" fmla="*/ 459740 w 922020"/>
              <a:gd name="connsiteY16" fmla="*/ 111760 h 1348740"/>
              <a:gd name="connsiteX17" fmla="*/ 299720 w 922020"/>
              <a:gd name="connsiteY17" fmla="*/ 198120 h 1348740"/>
              <a:gd name="connsiteX18" fmla="*/ 264160 w 922020"/>
              <a:gd name="connsiteY18" fmla="*/ 157480 h 1348740"/>
              <a:gd name="connsiteX19" fmla="*/ 220980 w 922020"/>
              <a:gd name="connsiteY19" fmla="*/ 86360 h 1348740"/>
              <a:gd name="connsiteX20" fmla="*/ 208280 w 922020"/>
              <a:gd name="connsiteY20" fmla="*/ 0 h 1348740"/>
              <a:gd name="connsiteX21" fmla="*/ 162560 w 922020"/>
              <a:gd name="connsiteY21" fmla="*/ 22860 h 1348740"/>
              <a:gd name="connsiteX22" fmla="*/ 152400 w 922020"/>
              <a:gd name="connsiteY22" fmla="*/ 139700 h 1348740"/>
              <a:gd name="connsiteX23" fmla="*/ 45720 w 922020"/>
              <a:gd name="connsiteY23" fmla="*/ 78740 h 1348740"/>
              <a:gd name="connsiteX24" fmla="*/ 5080 w 922020"/>
              <a:gd name="connsiteY24" fmla="*/ 114300 h 1348740"/>
              <a:gd name="connsiteX25" fmla="*/ 0 w 922020"/>
              <a:gd name="connsiteY25" fmla="*/ 944880 h 1348740"/>
              <a:gd name="connsiteX0" fmla="*/ 0 w 924867"/>
              <a:gd name="connsiteY0" fmla="*/ 944880 h 1348740"/>
              <a:gd name="connsiteX1" fmla="*/ 728980 w 924867"/>
              <a:gd name="connsiteY1" fmla="*/ 1348740 h 1348740"/>
              <a:gd name="connsiteX2" fmla="*/ 772160 w 924867"/>
              <a:gd name="connsiteY2" fmla="*/ 1325880 h 1348740"/>
              <a:gd name="connsiteX3" fmla="*/ 772160 w 924867"/>
              <a:gd name="connsiteY3" fmla="*/ 1018540 h 1348740"/>
              <a:gd name="connsiteX4" fmla="*/ 871220 w 924867"/>
              <a:gd name="connsiteY4" fmla="*/ 1038860 h 1348740"/>
              <a:gd name="connsiteX5" fmla="*/ 924560 w 924867"/>
              <a:gd name="connsiteY5" fmla="*/ 1011555 h 1348740"/>
              <a:gd name="connsiteX6" fmla="*/ 922020 w 924867"/>
              <a:gd name="connsiteY6" fmla="*/ 416560 h 1348740"/>
              <a:gd name="connsiteX7" fmla="*/ 830580 w 924867"/>
              <a:gd name="connsiteY7" fmla="*/ 403860 h 1348740"/>
              <a:gd name="connsiteX8" fmla="*/ 736600 w 924867"/>
              <a:gd name="connsiteY8" fmla="*/ 396240 h 1348740"/>
              <a:gd name="connsiteX9" fmla="*/ 652780 w 924867"/>
              <a:gd name="connsiteY9" fmla="*/ 373380 h 1348740"/>
              <a:gd name="connsiteX10" fmla="*/ 711200 w 924867"/>
              <a:gd name="connsiteY10" fmla="*/ 345440 h 1348740"/>
              <a:gd name="connsiteX11" fmla="*/ 736600 w 924867"/>
              <a:gd name="connsiteY11" fmla="*/ 309880 h 1348740"/>
              <a:gd name="connsiteX12" fmla="*/ 731520 w 924867"/>
              <a:gd name="connsiteY12" fmla="*/ 241300 h 1348740"/>
              <a:gd name="connsiteX13" fmla="*/ 731520 w 924867"/>
              <a:gd name="connsiteY13" fmla="*/ 226060 h 1348740"/>
              <a:gd name="connsiteX14" fmla="*/ 543560 w 924867"/>
              <a:gd name="connsiteY14" fmla="*/ 127000 h 1348740"/>
              <a:gd name="connsiteX15" fmla="*/ 513080 w 924867"/>
              <a:gd name="connsiteY15" fmla="*/ 104140 h 1348740"/>
              <a:gd name="connsiteX16" fmla="*/ 459740 w 924867"/>
              <a:gd name="connsiteY16" fmla="*/ 111760 h 1348740"/>
              <a:gd name="connsiteX17" fmla="*/ 299720 w 924867"/>
              <a:gd name="connsiteY17" fmla="*/ 198120 h 1348740"/>
              <a:gd name="connsiteX18" fmla="*/ 264160 w 924867"/>
              <a:gd name="connsiteY18" fmla="*/ 157480 h 1348740"/>
              <a:gd name="connsiteX19" fmla="*/ 220980 w 924867"/>
              <a:gd name="connsiteY19" fmla="*/ 86360 h 1348740"/>
              <a:gd name="connsiteX20" fmla="*/ 208280 w 924867"/>
              <a:gd name="connsiteY20" fmla="*/ 0 h 1348740"/>
              <a:gd name="connsiteX21" fmla="*/ 162560 w 924867"/>
              <a:gd name="connsiteY21" fmla="*/ 22860 h 1348740"/>
              <a:gd name="connsiteX22" fmla="*/ 152400 w 924867"/>
              <a:gd name="connsiteY22" fmla="*/ 139700 h 1348740"/>
              <a:gd name="connsiteX23" fmla="*/ 45720 w 924867"/>
              <a:gd name="connsiteY23" fmla="*/ 78740 h 1348740"/>
              <a:gd name="connsiteX24" fmla="*/ 5080 w 924867"/>
              <a:gd name="connsiteY24" fmla="*/ 114300 h 1348740"/>
              <a:gd name="connsiteX25" fmla="*/ 0 w 924867"/>
              <a:gd name="connsiteY25" fmla="*/ 944880 h 1348740"/>
              <a:gd name="connsiteX0" fmla="*/ 0 w 956310"/>
              <a:gd name="connsiteY0" fmla="*/ 944880 h 1348740"/>
              <a:gd name="connsiteX1" fmla="*/ 728980 w 956310"/>
              <a:gd name="connsiteY1" fmla="*/ 1348740 h 1348740"/>
              <a:gd name="connsiteX2" fmla="*/ 772160 w 956310"/>
              <a:gd name="connsiteY2" fmla="*/ 1325880 h 1348740"/>
              <a:gd name="connsiteX3" fmla="*/ 772160 w 956310"/>
              <a:gd name="connsiteY3" fmla="*/ 1018540 h 1348740"/>
              <a:gd name="connsiteX4" fmla="*/ 871220 w 956310"/>
              <a:gd name="connsiteY4" fmla="*/ 1038860 h 1348740"/>
              <a:gd name="connsiteX5" fmla="*/ 924560 w 956310"/>
              <a:gd name="connsiteY5" fmla="*/ 1011555 h 1348740"/>
              <a:gd name="connsiteX6" fmla="*/ 956310 w 956310"/>
              <a:gd name="connsiteY6" fmla="*/ 380365 h 1348740"/>
              <a:gd name="connsiteX7" fmla="*/ 830580 w 956310"/>
              <a:gd name="connsiteY7" fmla="*/ 403860 h 1348740"/>
              <a:gd name="connsiteX8" fmla="*/ 736600 w 956310"/>
              <a:gd name="connsiteY8" fmla="*/ 396240 h 1348740"/>
              <a:gd name="connsiteX9" fmla="*/ 652780 w 956310"/>
              <a:gd name="connsiteY9" fmla="*/ 373380 h 1348740"/>
              <a:gd name="connsiteX10" fmla="*/ 711200 w 956310"/>
              <a:gd name="connsiteY10" fmla="*/ 345440 h 1348740"/>
              <a:gd name="connsiteX11" fmla="*/ 736600 w 956310"/>
              <a:gd name="connsiteY11" fmla="*/ 309880 h 1348740"/>
              <a:gd name="connsiteX12" fmla="*/ 731520 w 956310"/>
              <a:gd name="connsiteY12" fmla="*/ 241300 h 1348740"/>
              <a:gd name="connsiteX13" fmla="*/ 731520 w 956310"/>
              <a:gd name="connsiteY13" fmla="*/ 226060 h 1348740"/>
              <a:gd name="connsiteX14" fmla="*/ 543560 w 956310"/>
              <a:gd name="connsiteY14" fmla="*/ 127000 h 1348740"/>
              <a:gd name="connsiteX15" fmla="*/ 513080 w 956310"/>
              <a:gd name="connsiteY15" fmla="*/ 104140 h 1348740"/>
              <a:gd name="connsiteX16" fmla="*/ 459740 w 956310"/>
              <a:gd name="connsiteY16" fmla="*/ 111760 h 1348740"/>
              <a:gd name="connsiteX17" fmla="*/ 299720 w 956310"/>
              <a:gd name="connsiteY17" fmla="*/ 198120 h 1348740"/>
              <a:gd name="connsiteX18" fmla="*/ 264160 w 956310"/>
              <a:gd name="connsiteY18" fmla="*/ 157480 h 1348740"/>
              <a:gd name="connsiteX19" fmla="*/ 220980 w 956310"/>
              <a:gd name="connsiteY19" fmla="*/ 86360 h 1348740"/>
              <a:gd name="connsiteX20" fmla="*/ 208280 w 956310"/>
              <a:gd name="connsiteY20" fmla="*/ 0 h 1348740"/>
              <a:gd name="connsiteX21" fmla="*/ 162560 w 956310"/>
              <a:gd name="connsiteY21" fmla="*/ 22860 h 1348740"/>
              <a:gd name="connsiteX22" fmla="*/ 152400 w 956310"/>
              <a:gd name="connsiteY22" fmla="*/ 139700 h 1348740"/>
              <a:gd name="connsiteX23" fmla="*/ 45720 w 956310"/>
              <a:gd name="connsiteY23" fmla="*/ 78740 h 1348740"/>
              <a:gd name="connsiteX24" fmla="*/ 5080 w 956310"/>
              <a:gd name="connsiteY24" fmla="*/ 114300 h 1348740"/>
              <a:gd name="connsiteX25" fmla="*/ 0 w 956310"/>
              <a:gd name="connsiteY25" fmla="*/ 944880 h 1348740"/>
              <a:gd name="connsiteX0" fmla="*/ 0 w 924867"/>
              <a:gd name="connsiteY0" fmla="*/ 944880 h 1348740"/>
              <a:gd name="connsiteX1" fmla="*/ 728980 w 924867"/>
              <a:gd name="connsiteY1" fmla="*/ 1348740 h 1348740"/>
              <a:gd name="connsiteX2" fmla="*/ 772160 w 924867"/>
              <a:gd name="connsiteY2" fmla="*/ 1325880 h 1348740"/>
              <a:gd name="connsiteX3" fmla="*/ 772160 w 924867"/>
              <a:gd name="connsiteY3" fmla="*/ 1018540 h 1348740"/>
              <a:gd name="connsiteX4" fmla="*/ 871220 w 924867"/>
              <a:gd name="connsiteY4" fmla="*/ 1038860 h 1348740"/>
              <a:gd name="connsiteX5" fmla="*/ 924560 w 924867"/>
              <a:gd name="connsiteY5" fmla="*/ 1011555 h 1348740"/>
              <a:gd name="connsiteX6" fmla="*/ 922020 w 924867"/>
              <a:gd name="connsiteY6" fmla="*/ 412750 h 1348740"/>
              <a:gd name="connsiteX7" fmla="*/ 830580 w 924867"/>
              <a:gd name="connsiteY7" fmla="*/ 403860 h 1348740"/>
              <a:gd name="connsiteX8" fmla="*/ 736600 w 924867"/>
              <a:gd name="connsiteY8" fmla="*/ 396240 h 1348740"/>
              <a:gd name="connsiteX9" fmla="*/ 652780 w 924867"/>
              <a:gd name="connsiteY9" fmla="*/ 373380 h 1348740"/>
              <a:gd name="connsiteX10" fmla="*/ 711200 w 924867"/>
              <a:gd name="connsiteY10" fmla="*/ 345440 h 1348740"/>
              <a:gd name="connsiteX11" fmla="*/ 736600 w 924867"/>
              <a:gd name="connsiteY11" fmla="*/ 309880 h 1348740"/>
              <a:gd name="connsiteX12" fmla="*/ 731520 w 924867"/>
              <a:gd name="connsiteY12" fmla="*/ 241300 h 1348740"/>
              <a:gd name="connsiteX13" fmla="*/ 731520 w 924867"/>
              <a:gd name="connsiteY13" fmla="*/ 226060 h 1348740"/>
              <a:gd name="connsiteX14" fmla="*/ 543560 w 924867"/>
              <a:gd name="connsiteY14" fmla="*/ 127000 h 1348740"/>
              <a:gd name="connsiteX15" fmla="*/ 513080 w 924867"/>
              <a:gd name="connsiteY15" fmla="*/ 104140 h 1348740"/>
              <a:gd name="connsiteX16" fmla="*/ 459740 w 924867"/>
              <a:gd name="connsiteY16" fmla="*/ 111760 h 1348740"/>
              <a:gd name="connsiteX17" fmla="*/ 299720 w 924867"/>
              <a:gd name="connsiteY17" fmla="*/ 198120 h 1348740"/>
              <a:gd name="connsiteX18" fmla="*/ 264160 w 924867"/>
              <a:gd name="connsiteY18" fmla="*/ 157480 h 1348740"/>
              <a:gd name="connsiteX19" fmla="*/ 220980 w 924867"/>
              <a:gd name="connsiteY19" fmla="*/ 86360 h 1348740"/>
              <a:gd name="connsiteX20" fmla="*/ 208280 w 924867"/>
              <a:gd name="connsiteY20" fmla="*/ 0 h 1348740"/>
              <a:gd name="connsiteX21" fmla="*/ 162560 w 924867"/>
              <a:gd name="connsiteY21" fmla="*/ 22860 h 1348740"/>
              <a:gd name="connsiteX22" fmla="*/ 152400 w 924867"/>
              <a:gd name="connsiteY22" fmla="*/ 139700 h 1348740"/>
              <a:gd name="connsiteX23" fmla="*/ 45720 w 924867"/>
              <a:gd name="connsiteY23" fmla="*/ 78740 h 1348740"/>
              <a:gd name="connsiteX24" fmla="*/ 5080 w 924867"/>
              <a:gd name="connsiteY24" fmla="*/ 114300 h 1348740"/>
              <a:gd name="connsiteX25" fmla="*/ 0 w 924867"/>
              <a:gd name="connsiteY25" fmla="*/ 944880 h 1348740"/>
              <a:gd name="connsiteX0" fmla="*/ 0 w 924867"/>
              <a:gd name="connsiteY0" fmla="*/ 953770 h 1357630"/>
              <a:gd name="connsiteX1" fmla="*/ 728980 w 924867"/>
              <a:gd name="connsiteY1" fmla="*/ 1357630 h 1357630"/>
              <a:gd name="connsiteX2" fmla="*/ 772160 w 924867"/>
              <a:gd name="connsiteY2" fmla="*/ 1334770 h 1357630"/>
              <a:gd name="connsiteX3" fmla="*/ 772160 w 924867"/>
              <a:gd name="connsiteY3" fmla="*/ 1027430 h 1357630"/>
              <a:gd name="connsiteX4" fmla="*/ 871220 w 924867"/>
              <a:gd name="connsiteY4" fmla="*/ 1047750 h 1357630"/>
              <a:gd name="connsiteX5" fmla="*/ 924560 w 924867"/>
              <a:gd name="connsiteY5" fmla="*/ 1020445 h 1357630"/>
              <a:gd name="connsiteX6" fmla="*/ 922020 w 924867"/>
              <a:gd name="connsiteY6" fmla="*/ 421640 h 1357630"/>
              <a:gd name="connsiteX7" fmla="*/ 830580 w 924867"/>
              <a:gd name="connsiteY7" fmla="*/ 412750 h 1357630"/>
              <a:gd name="connsiteX8" fmla="*/ 736600 w 924867"/>
              <a:gd name="connsiteY8" fmla="*/ 405130 h 1357630"/>
              <a:gd name="connsiteX9" fmla="*/ 652780 w 924867"/>
              <a:gd name="connsiteY9" fmla="*/ 382270 h 1357630"/>
              <a:gd name="connsiteX10" fmla="*/ 711200 w 924867"/>
              <a:gd name="connsiteY10" fmla="*/ 354330 h 1357630"/>
              <a:gd name="connsiteX11" fmla="*/ 736600 w 924867"/>
              <a:gd name="connsiteY11" fmla="*/ 318770 h 1357630"/>
              <a:gd name="connsiteX12" fmla="*/ 731520 w 924867"/>
              <a:gd name="connsiteY12" fmla="*/ 250190 h 1357630"/>
              <a:gd name="connsiteX13" fmla="*/ 731520 w 924867"/>
              <a:gd name="connsiteY13" fmla="*/ 234950 h 1357630"/>
              <a:gd name="connsiteX14" fmla="*/ 543560 w 924867"/>
              <a:gd name="connsiteY14" fmla="*/ 135890 h 1357630"/>
              <a:gd name="connsiteX15" fmla="*/ 513080 w 924867"/>
              <a:gd name="connsiteY15" fmla="*/ 113030 h 1357630"/>
              <a:gd name="connsiteX16" fmla="*/ 459740 w 924867"/>
              <a:gd name="connsiteY16" fmla="*/ 120650 h 1357630"/>
              <a:gd name="connsiteX17" fmla="*/ 299720 w 924867"/>
              <a:gd name="connsiteY17" fmla="*/ 207010 h 1357630"/>
              <a:gd name="connsiteX18" fmla="*/ 264160 w 924867"/>
              <a:gd name="connsiteY18" fmla="*/ 166370 h 1357630"/>
              <a:gd name="connsiteX19" fmla="*/ 220980 w 924867"/>
              <a:gd name="connsiteY19" fmla="*/ 95250 h 1357630"/>
              <a:gd name="connsiteX20" fmla="*/ 208280 w 924867"/>
              <a:gd name="connsiteY20" fmla="*/ 8890 h 1357630"/>
              <a:gd name="connsiteX21" fmla="*/ 162560 w 924867"/>
              <a:gd name="connsiteY21" fmla="*/ 31750 h 1357630"/>
              <a:gd name="connsiteX22" fmla="*/ 152400 w 924867"/>
              <a:gd name="connsiteY22" fmla="*/ 148590 h 1357630"/>
              <a:gd name="connsiteX23" fmla="*/ 47625 w 924867"/>
              <a:gd name="connsiteY23" fmla="*/ 0 h 1357630"/>
              <a:gd name="connsiteX24" fmla="*/ 5080 w 924867"/>
              <a:gd name="connsiteY24" fmla="*/ 123190 h 1357630"/>
              <a:gd name="connsiteX25" fmla="*/ 0 w 924867"/>
              <a:gd name="connsiteY25" fmla="*/ 953770 h 1357630"/>
              <a:gd name="connsiteX0" fmla="*/ 0 w 924867"/>
              <a:gd name="connsiteY0" fmla="*/ 944880 h 1348740"/>
              <a:gd name="connsiteX1" fmla="*/ 728980 w 924867"/>
              <a:gd name="connsiteY1" fmla="*/ 1348740 h 1348740"/>
              <a:gd name="connsiteX2" fmla="*/ 772160 w 924867"/>
              <a:gd name="connsiteY2" fmla="*/ 1325880 h 1348740"/>
              <a:gd name="connsiteX3" fmla="*/ 772160 w 924867"/>
              <a:gd name="connsiteY3" fmla="*/ 1018540 h 1348740"/>
              <a:gd name="connsiteX4" fmla="*/ 871220 w 924867"/>
              <a:gd name="connsiteY4" fmla="*/ 1038860 h 1348740"/>
              <a:gd name="connsiteX5" fmla="*/ 924560 w 924867"/>
              <a:gd name="connsiteY5" fmla="*/ 1011555 h 1348740"/>
              <a:gd name="connsiteX6" fmla="*/ 922020 w 924867"/>
              <a:gd name="connsiteY6" fmla="*/ 412750 h 1348740"/>
              <a:gd name="connsiteX7" fmla="*/ 830580 w 924867"/>
              <a:gd name="connsiteY7" fmla="*/ 403860 h 1348740"/>
              <a:gd name="connsiteX8" fmla="*/ 736600 w 924867"/>
              <a:gd name="connsiteY8" fmla="*/ 396240 h 1348740"/>
              <a:gd name="connsiteX9" fmla="*/ 652780 w 924867"/>
              <a:gd name="connsiteY9" fmla="*/ 373380 h 1348740"/>
              <a:gd name="connsiteX10" fmla="*/ 711200 w 924867"/>
              <a:gd name="connsiteY10" fmla="*/ 345440 h 1348740"/>
              <a:gd name="connsiteX11" fmla="*/ 736600 w 924867"/>
              <a:gd name="connsiteY11" fmla="*/ 309880 h 1348740"/>
              <a:gd name="connsiteX12" fmla="*/ 731520 w 924867"/>
              <a:gd name="connsiteY12" fmla="*/ 241300 h 1348740"/>
              <a:gd name="connsiteX13" fmla="*/ 731520 w 924867"/>
              <a:gd name="connsiteY13" fmla="*/ 226060 h 1348740"/>
              <a:gd name="connsiteX14" fmla="*/ 543560 w 924867"/>
              <a:gd name="connsiteY14" fmla="*/ 127000 h 1348740"/>
              <a:gd name="connsiteX15" fmla="*/ 513080 w 924867"/>
              <a:gd name="connsiteY15" fmla="*/ 104140 h 1348740"/>
              <a:gd name="connsiteX16" fmla="*/ 459740 w 924867"/>
              <a:gd name="connsiteY16" fmla="*/ 111760 h 1348740"/>
              <a:gd name="connsiteX17" fmla="*/ 299720 w 924867"/>
              <a:gd name="connsiteY17" fmla="*/ 198120 h 1348740"/>
              <a:gd name="connsiteX18" fmla="*/ 264160 w 924867"/>
              <a:gd name="connsiteY18" fmla="*/ 157480 h 1348740"/>
              <a:gd name="connsiteX19" fmla="*/ 220980 w 924867"/>
              <a:gd name="connsiteY19" fmla="*/ 86360 h 1348740"/>
              <a:gd name="connsiteX20" fmla="*/ 208280 w 924867"/>
              <a:gd name="connsiteY20" fmla="*/ 0 h 1348740"/>
              <a:gd name="connsiteX21" fmla="*/ 162560 w 924867"/>
              <a:gd name="connsiteY21" fmla="*/ 22860 h 1348740"/>
              <a:gd name="connsiteX22" fmla="*/ 152400 w 924867"/>
              <a:gd name="connsiteY22" fmla="*/ 139700 h 1348740"/>
              <a:gd name="connsiteX23" fmla="*/ 55245 w 924867"/>
              <a:gd name="connsiteY23" fmla="*/ 92075 h 1348740"/>
              <a:gd name="connsiteX24" fmla="*/ 5080 w 924867"/>
              <a:gd name="connsiteY24" fmla="*/ 114300 h 1348740"/>
              <a:gd name="connsiteX25" fmla="*/ 0 w 924867"/>
              <a:gd name="connsiteY25" fmla="*/ 944880 h 134874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2160 w 924867"/>
              <a:gd name="connsiteY2" fmla="*/ 132588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1300 h 1360170"/>
              <a:gd name="connsiteX13" fmla="*/ 731520 w 924867"/>
              <a:gd name="connsiteY13" fmla="*/ 226060 h 1360170"/>
              <a:gd name="connsiteX14" fmla="*/ 54356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863600 w 924867"/>
              <a:gd name="connsiteY2" fmla="*/ 134874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1300 h 1360170"/>
              <a:gd name="connsiteX13" fmla="*/ 731520 w 924867"/>
              <a:gd name="connsiteY13" fmla="*/ 226060 h 1360170"/>
              <a:gd name="connsiteX14" fmla="*/ 54356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1300 h 1360170"/>
              <a:gd name="connsiteX13" fmla="*/ 731520 w 924867"/>
              <a:gd name="connsiteY13" fmla="*/ 226060 h 1360170"/>
              <a:gd name="connsiteX14" fmla="*/ 54356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1300 h 1360170"/>
              <a:gd name="connsiteX13" fmla="*/ 731520 w 924867"/>
              <a:gd name="connsiteY13" fmla="*/ 226060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1300 h 1360170"/>
              <a:gd name="connsiteX13" fmla="*/ 897255 w 924867"/>
              <a:gd name="connsiteY13" fmla="*/ 210820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882015 w 924867"/>
              <a:gd name="connsiteY12" fmla="*/ 271780 h 1360170"/>
              <a:gd name="connsiteX13" fmla="*/ 897255 w 924867"/>
              <a:gd name="connsiteY13" fmla="*/ 210820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7015 h 1360170"/>
              <a:gd name="connsiteX13" fmla="*/ 897255 w 924867"/>
              <a:gd name="connsiteY13" fmla="*/ 210820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7015 h 1360170"/>
              <a:gd name="connsiteX13" fmla="*/ 720090 w 924867"/>
              <a:gd name="connsiteY13" fmla="*/ 220345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5245 w 924867"/>
              <a:gd name="connsiteY23" fmla="*/ 9207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7015 h 1360170"/>
              <a:gd name="connsiteX13" fmla="*/ 720090 w 924867"/>
              <a:gd name="connsiteY13" fmla="*/ 220345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47625 w 924867"/>
              <a:gd name="connsiteY23" fmla="*/ 27305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944880 h 1360170"/>
              <a:gd name="connsiteX1" fmla="*/ 740410 w 924867"/>
              <a:gd name="connsiteY1" fmla="*/ 1360170 h 1360170"/>
              <a:gd name="connsiteX2" fmla="*/ 774065 w 924867"/>
              <a:gd name="connsiteY2" fmla="*/ 1341120 h 1360170"/>
              <a:gd name="connsiteX3" fmla="*/ 772160 w 924867"/>
              <a:gd name="connsiteY3" fmla="*/ 1018540 h 1360170"/>
              <a:gd name="connsiteX4" fmla="*/ 871220 w 924867"/>
              <a:gd name="connsiteY4" fmla="*/ 1038860 h 1360170"/>
              <a:gd name="connsiteX5" fmla="*/ 924560 w 924867"/>
              <a:gd name="connsiteY5" fmla="*/ 1011555 h 1360170"/>
              <a:gd name="connsiteX6" fmla="*/ 922020 w 924867"/>
              <a:gd name="connsiteY6" fmla="*/ 412750 h 1360170"/>
              <a:gd name="connsiteX7" fmla="*/ 830580 w 924867"/>
              <a:gd name="connsiteY7" fmla="*/ 403860 h 1360170"/>
              <a:gd name="connsiteX8" fmla="*/ 736600 w 924867"/>
              <a:gd name="connsiteY8" fmla="*/ 396240 h 1360170"/>
              <a:gd name="connsiteX9" fmla="*/ 652780 w 924867"/>
              <a:gd name="connsiteY9" fmla="*/ 373380 h 1360170"/>
              <a:gd name="connsiteX10" fmla="*/ 711200 w 924867"/>
              <a:gd name="connsiteY10" fmla="*/ 345440 h 1360170"/>
              <a:gd name="connsiteX11" fmla="*/ 736600 w 924867"/>
              <a:gd name="connsiteY11" fmla="*/ 309880 h 1360170"/>
              <a:gd name="connsiteX12" fmla="*/ 731520 w 924867"/>
              <a:gd name="connsiteY12" fmla="*/ 247015 h 1360170"/>
              <a:gd name="connsiteX13" fmla="*/ 720090 w 924867"/>
              <a:gd name="connsiteY13" fmla="*/ 220345 h 1360170"/>
              <a:gd name="connsiteX14" fmla="*/ 554990 w 924867"/>
              <a:gd name="connsiteY14" fmla="*/ 127000 h 1360170"/>
              <a:gd name="connsiteX15" fmla="*/ 513080 w 924867"/>
              <a:gd name="connsiteY15" fmla="*/ 104140 h 1360170"/>
              <a:gd name="connsiteX16" fmla="*/ 459740 w 924867"/>
              <a:gd name="connsiteY16" fmla="*/ 111760 h 1360170"/>
              <a:gd name="connsiteX17" fmla="*/ 299720 w 924867"/>
              <a:gd name="connsiteY17" fmla="*/ 198120 h 1360170"/>
              <a:gd name="connsiteX18" fmla="*/ 264160 w 924867"/>
              <a:gd name="connsiteY18" fmla="*/ 157480 h 1360170"/>
              <a:gd name="connsiteX19" fmla="*/ 220980 w 924867"/>
              <a:gd name="connsiteY19" fmla="*/ 86360 h 1360170"/>
              <a:gd name="connsiteX20" fmla="*/ 208280 w 924867"/>
              <a:gd name="connsiteY20" fmla="*/ 0 h 1360170"/>
              <a:gd name="connsiteX21" fmla="*/ 162560 w 924867"/>
              <a:gd name="connsiteY21" fmla="*/ 22860 h 1360170"/>
              <a:gd name="connsiteX22" fmla="*/ 152400 w 924867"/>
              <a:gd name="connsiteY22" fmla="*/ 139700 h 1360170"/>
              <a:gd name="connsiteX23" fmla="*/ 53340 w 924867"/>
              <a:gd name="connsiteY23" fmla="*/ 90170 h 1360170"/>
              <a:gd name="connsiteX24" fmla="*/ 5080 w 924867"/>
              <a:gd name="connsiteY24" fmla="*/ 114300 h 1360170"/>
              <a:gd name="connsiteX25" fmla="*/ 0 w 924867"/>
              <a:gd name="connsiteY25" fmla="*/ 944880 h 1360170"/>
              <a:gd name="connsiteX0" fmla="*/ 0 w 924867"/>
              <a:gd name="connsiteY0" fmla="*/ 1038225 h 1453515"/>
              <a:gd name="connsiteX1" fmla="*/ 740410 w 924867"/>
              <a:gd name="connsiteY1" fmla="*/ 1453515 h 1453515"/>
              <a:gd name="connsiteX2" fmla="*/ 774065 w 924867"/>
              <a:gd name="connsiteY2" fmla="*/ 1434465 h 1453515"/>
              <a:gd name="connsiteX3" fmla="*/ 772160 w 924867"/>
              <a:gd name="connsiteY3" fmla="*/ 1111885 h 1453515"/>
              <a:gd name="connsiteX4" fmla="*/ 871220 w 924867"/>
              <a:gd name="connsiteY4" fmla="*/ 1132205 h 1453515"/>
              <a:gd name="connsiteX5" fmla="*/ 924560 w 924867"/>
              <a:gd name="connsiteY5" fmla="*/ 1104900 h 1453515"/>
              <a:gd name="connsiteX6" fmla="*/ 922020 w 924867"/>
              <a:gd name="connsiteY6" fmla="*/ 506095 h 1453515"/>
              <a:gd name="connsiteX7" fmla="*/ 830580 w 924867"/>
              <a:gd name="connsiteY7" fmla="*/ 497205 h 1453515"/>
              <a:gd name="connsiteX8" fmla="*/ 736600 w 924867"/>
              <a:gd name="connsiteY8" fmla="*/ 489585 h 1453515"/>
              <a:gd name="connsiteX9" fmla="*/ 652780 w 924867"/>
              <a:gd name="connsiteY9" fmla="*/ 466725 h 1453515"/>
              <a:gd name="connsiteX10" fmla="*/ 711200 w 924867"/>
              <a:gd name="connsiteY10" fmla="*/ 438785 h 1453515"/>
              <a:gd name="connsiteX11" fmla="*/ 736600 w 924867"/>
              <a:gd name="connsiteY11" fmla="*/ 403225 h 1453515"/>
              <a:gd name="connsiteX12" fmla="*/ 731520 w 924867"/>
              <a:gd name="connsiteY12" fmla="*/ 340360 h 1453515"/>
              <a:gd name="connsiteX13" fmla="*/ 720090 w 924867"/>
              <a:gd name="connsiteY13" fmla="*/ 313690 h 1453515"/>
              <a:gd name="connsiteX14" fmla="*/ 554990 w 924867"/>
              <a:gd name="connsiteY14" fmla="*/ 220345 h 1453515"/>
              <a:gd name="connsiteX15" fmla="*/ 513080 w 924867"/>
              <a:gd name="connsiteY15" fmla="*/ 197485 h 1453515"/>
              <a:gd name="connsiteX16" fmla="*/ 459740 w 924867"/>
              <a:gd name="connsiteY16" fmla="*/ 205105 h 1453515"/>
              <a:gd name="connsiteX17" fmla="*/ 299720 w 924867"/>
              <a:gd name="connsiteY17" fmla="*/ 291465 h 1453515"/>
              <a:gd name="connsiteX18" fmla="*/ 264160 w 924867"/>
              <a:gd name="connsiteY18" fmla="*/ 250825 h 1453515"/>
              <a:gd name="connsiteX19" fmla="*/ 220980 w 924867"/>
              <a:gd name="connsiteY19" fmla="*/ 179705 h 1453515"/>
              <a:gd name="connsiteX20" fmla="*/ 204470 w 924867"/>
              <a:gd name="connsiteY20" fmla="*/ 0 h 1453515"/>
              <a:gd name="connsiteX21" fmla="*/ 162560 w 924867"/>
              <a:gd name="connsiteY21" fmla="*/ 116205 h 1453515"/>
              <a:gd name="connsiteX22" fmla="*/ 152400 w 924867"/>
              <a:gd name="connsiteY22" fmla="*/ 233045 h 1453515"/>
              <a:gd name="connsiteX23" fmla="*/ 53340 w 924867"/>
              <a:gd name="connsiteY23" fmla="*/ 183515 h 1453515"/>
              <a:gd name="connsiteX24" fmla="*/ 5080 w 924867"/>
              <a:gd name="connsiteY24" fmla="*/ 207645 h 1453515"/>
              <a:gd name="connsiteX25" fmla="*/ 0 w 924867"/>
              <a:gd name="connsiteY25" fmla="*/ 1038225 h 1453515"/>
              <a:gd name="connsiteX0" fmla="*/ 0 w 924867"/>
              <a:gd name="connsiteY0" fmla="*/ 937260 h 1352550"/>
              <a:gd name="connsiteX1" fmla="*/ 740410 w 924867"/>
              <a:gd name="connsiteY1" fmla="*/ 1352550 h 1352550"/>
              <a:gd name="connsiteX2" fmla="*/ 774065 w 924867"/>
              <a:gd name="connsiteY2" fmla="*/ 1333500 h 1352550"/>
              <a:gd name="connsiteX3" fmla="*/ 772160 w 924867"/>
              <a:gd name="connsiteY3" fmla="*/ 1010920 h 1352550"/>
              <a:gd name="connsiteX4" fmla="*/ 871220 w 924867"/>
              <a:gd name="connsiteY4" fmla="*/ 1031240 h 1352550"/>
              <a:gd name="connsiteX5" fmla="*/ 924560 w 924867"/>
              <a:gd name="connsiteY5" fmla="*/ 1003935 h 1352550"/>
              <a:gd name="connsiteX6" fmla="*/ 922020 w 924867"/>
              <a:gd name="connsiteY6" fmla="*/ 405130 h 1352550"/>
              <a:gd name="connsiteX7" fmla="*/ 830580 w 924867"/>
              <a:gd name="connsiteY7" fmla="*/ 396240 h 1352550"/>
              <a:gd name="connsiteX8" fmla="*/ 736600 w 924867"/>
              <a:gd name="connsiteY8" fmla="*/ 388620 h 1352550"/>
              <a:gd name="connsiteX9" fmla="*/ 652780 w 924867"/>
              <a:gd name="connsiteY9" fmla="*/ 365760 h 1352550"/>
              <a:gd name="connsiteX10" fmla="*/ 711200 w 924867"/>
              <a:gd name="connsiteY10" fmla="*/ 337820 h 1352550"/>
              <a:gd name="connsiteX11" fmla="*/ 736600 w 924867"/>
              <a:gd name="connsiteY11" fmla="*/ 302260 h 1352550"/>
              <a:gd name="connsiteX12" fmla="*/ 731520 w 924867"/>
              <a:gd name="connsiteY12" fmla="*/ 239395 h 1352550"/>
              <a:gd name="connsiteX13" fmla="*/ 720090 w 924867"/>
              <a:gd name="connsiteY13" fmla="*/ 212725 h 1352550"/>
              <a:gd name="connsiteX14" fmla="*/ 554990 w 924867"/>
              <a:gd name="connsiteY14" fmla="*/ 119380 h 1352550"/>
              <a:gd name="connsiteX15" fmla="*/ 513080 w 924867"/>
              <a:gd name="connsiteY15" fmla="*/ 96520 h 1352550"/>
              <a:gd name="connsiteX16" fmla="*/ 459740 w 924867"/>
              <a:gd name="connsiteY16" fmla="*/ 104140 h 1352550"/>
              <a:gd name="connsiteX17" fmla="*/ 299720 w 924867"/>
              <a:gd name="connsiteY17" fmla="*/ 190500 h 1352550"/>
              <a:gd name="connsiteX18" fmla="*/ 264160 w 924867"/>
              <a:gd name="connsiteY18" fmla="*/ 149860 h 1352550"/>
              <a:gd name="connsiteX19" fmla="*/ 220980 w 924867"/>
              <a:gd name="connsiteY19" fmla="*/ 78740 h 1352550"/>
              <a:gd name="connsiteX20" fmla="*/ 202565 w 924867"/>
              <a:gd name="connsiteY20" fmla="*/ 0 h 1352550"/>
              <a:gd name="connsiteX21" fmla="*/ 162560 w 924867"/>
              <a:gd name="connsiteY21" fmla="*/ 15240 h 1352550"/>
              <a:gd name="connsiteX22" fmla="*/ 152400 w 924867"/>
              <a:gd name="connsiteY22" fmla="*/ 132080 h 1352550"/>
              <a:gd name="connsiteX23" fmla="*/ 53340 w 924867"/>
              <a:gd name="connsiteY23" fmla="*/ 82550 h 1352550"/>
              <a:gd name="connsiteX24" fmla="*/ 5080 w 924867"/>
              <a:gd name="connsiteY24" fmla="*/ 106680 h 1352550"/>
              <a:gd name="connsiteX25" fmla="*/ 0 w 924867"/>
              <a:gd name="connsiteY25" fmla="*/ 93726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24867" h="1352550">
                <a:moveTo>
                  <a:pt x="0" y="937260"/>
                </a:moveTo>
                <a:lnTo>
                  <a:pt x="740410" y="1352550"/>
                </a:lnTo>
                <a:lnTo>
                  <a:pt x="774065" y="1333500"/>
                </a:lnTo>
                <a:lnTo>
                  <a:pt x="772160" y="1010920"/>
                </a:lnTo>
                <a:lnTo>
                  <a:pt x="871220" y="1031240"/>
                </a:lnTo>
                <a:cubicBezTo>
                  <a:pt x="886460" y="1017693"/>
                  <a:pt x="909320" y="1017482"/>
                  <a:pt x="924560" y="1003935"/>
                </a:cubicBezTo>
                <a:cubicBezTo>
                  <a:pt x="926253" y="810048"/>
                  <a:pt x="920327" y="599017"/>
                  <a:pt x="922020" y="405130"/>
                </a:cubicBezTo>
                <a:lnTo>
                  <a:pt x="830580" y="396240"/>
                </a:lnTo>
                <a:lnTo>
                  <a:pt x="736600" y="388620"/>
                </a:lnTo>
                <a:lnTo>
                  <a:pt x="652780" y="365760"/>
                </a:lnTo>
                <a:lnTo>
                  <a:pt x="711200" y="337820"/>
                </a:lnTo>
                <a:lnTo>
                  <a:pt x="736600" y="302260"/>
                </a:lnTo>
                <a:lnTo>
                  <a:pt x="731520" y="239395"/>
                </a:lnTo>
                <a:lnTo>
                  <a:pt x="720090" y="212725"/>
                </a:lnTo>
                <a:lnTo>
                  <a:pt x="554990" y="119380"/>
                </a:lnTo>
                <a:lnTo>
                  <a:pt x="513080" y="96520"/>
                </a:lnTo>
                <a:lnTo>
                  <a:pt x="459740" y="104140"/>
                </a:lnTo>
                <a:lnTo>
                  <a:pt x="299720" y="190500"/>
                </a:lnTo>
                <a:lnTo>
                  <a:pt x="264160" y="149860"/>
                </a:lnTo>
                <a:lnTo>
                  <a:pt x="220980" y="78740"/>
                </a:lnTo>
                <a:lnTo>
                  <a:pt x="202565" y="0"/>
                </a:lnTo>
                <a:lnTo>
                  <a:pt x="162560" y="15240"/>
                </a:lnTo>
                <a:lnTo>
                  <a:pt x="152400" y="132080"/>
                </a:lnTo>
                <a:lnTo>
                  <a:pt x="53340" y="82550"/>
                </a:lnTo>
                <a:lnTo>
                  <a:pt x="5080" y="106680"/>
                </a:lnTo>
                <a:cubicBezTo>
                  <a:pt x="3387" y="383540"/>
                  <a:pt x="1693" y="660400"/>
                  <a:pt x="0" y="937260"/>
                </a:cubicBezTo>
                <a:close/>
              </a:path>
            </a:pathLst>
          </a:custGeom>
          <a:solidFill>
            <a:srgbClr val="2231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42D3ABE-3919-798F-624D-1AE783355118}"/>
              </a:ext>
            </a:extLst>
          </p:cNvPr>
          <p:cNvSpPr/>
          <p:nvPr/>
        </p:nvSpPr>
        <p:spPr>
          <a:xfrm>
            <a:off x="8803005" y="3606165"/>
            <a:ext cx="925830" cy="1268730"/>
          </a:xfrm>
          <a:custGeom>
            <a:avLst/>
            <a:gdLst>
              <a:gd name="connsiteX0" fmla="*/ 0 w 925830"/>
              <a:gd name="connsiteY0" fmla="*/ 409575 h 1268730"/>
              <a:gd name="connsiteX1" fmla="*/ 723900 w 925830"/>
              <a:gd name="connsiteY1" fmla="*/ 0 h 1268730"/>
              <a:gd name="connsiteX2" fmla="*/ 773430 w 925830"/>
              <a:gd name="connsiteY2" fmla="*/ 17145 h 1268730"/>
              <a:gd name="connsiteX3" fmla="*/ 769620 w 925830"/>
              <a:gd name="connsiteY3" fmla="*/ 93345 h 1268730"/>
              <a:gd name="connsiteX4" fmla="*/ 872490 w 925830"/>
              <a:gd name="connsiteY4" fmla="*/ 81915 h 1268730"/>
              <a:gd name="connsiteX5" fmla="*/ 922020 w 925830"/>
              <a:gd name="connsiteY5" fmla="*/ 102870 h 1268730"/>
              <a:gd name="connsiteX6" fmla="*/ 925830 w 925830"/>
              <a:gd name="connsiteY6" fmla="*/ 702945 h 1268730"/>
              <a:gd name="connsiteX7" fmla="*/ 828675 w 925830"/>
              <a:gd name="connsiteY7" fmla="*/ 708660 h 1268730"/>
              <a:gd name="connsiteX8" fmla="*/ 775335 w 925830"/>
              <a:gd name="connsiteY8" fmla="*/ 718185 h 1268730"/>
              <a:gd name="connsiteX9" fmla="*/ 773430 w 925830"/>
              <a:gd name="connsiteY9" fmla="*/ 853440 h 1268730"/>
              <a:gd name="connsiteX10" fmla="*/ 51435 w 925830"/>
              <a:gd name="connsiteY10" fmla="*/ 1268730 h 1268730"/>
              <a:gd name="connsiteX11" fmla="*/ 11430 w 925830"/>
              <a:gd name="connsiteY11" fmla="*/ 1243965 h 1268730"/>
              <a:gd name="connsiteX12" fmla="*/ 0 w 925830"/>
              <a:gd name="connsiteY12" fmla="*/ 409575 h 126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5830" h="1268730">
                <a:moveTo>
                  <a:pt x="0" y="409575"/>
                </a:moveTo>
                <a:lnTo>
                  <a:pt x="723900" y="0"/>
                </a:lnTo>
                <a:lnTo>
                  <a:pt x="773430" y="17145"/>
                </a:lnTo>
                <a:lnTo>
                  <a:pt x="769620" y="93345"/>
                </a:lnTo>
                <a:lnTo>
                  <a:pt x="872490" y="81915"/>
                </a:lnTo>
                <a:lnTo>
                  <a:pt x="922020" y="102870"/>
                </a:lnTo>
                <a:lnTo>
                  <a:pt x="925830" y="702945"/>
                </a:lnTo>
                <a:lnTo>
                  <a:pt x="828675" y="708660"/>
                </a:lnTo>
                <a:lnTo>
                  <a:pt x="775335" y="718185"/>
                </a:lnTo>
                <a:lnTo>
                  <a:pt x="773430" y="853440"/>
                </a:lnTo>
                <a:lnTo>
                  <a:pt x="51435" y="1268730"/>
                </a:lnTo>
                <a:lnTo>
                  <a:pt x="11430" y="1243965"/>
                </a:lnTo>
                <a:lnTo>
                  <a:pt x="0" y="409575"/>
                </a:lnTo>
                <a:close/>
              </a:path>
            </a:pathLst>
          </a:custGeom>
          <a:solidFill>
            <a:srgbClr val="22314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8783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GUI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6</a:t>
            </a:fld>
            <a:endParaRPr lang="de-DE"/>
          </a:p>
        </p:txBody>
      </p:sp>
      <p:pic>
        <p:nvPicPr>
          <p:cNvPr id="4" name="Grafik 3" descr="Ein Bild, das Text, Screenshot, Im Haus enthält.&#10;&#10;Beschreibung automatisch generiert.">
            <a:extLst>
              <a:ext uri="{FF2B5EF4-FFF2-40B4-BE49-F238E27FC236}">
                <a16:creationId xmlns:a16="http://schemas.microsoft.com/office/drawing/2014/main" id="{05DC8D0B-3B71-F922-0A14-0C94AFAB2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633" y="1201144"/>
            <a:ext cx="5352734" cy="515520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10CC6C4-7063-8DDD-5706-FC2E81F86205}"/>
              </a:ext>
            </a:extLst>
          </p:cNvPr>
          <p:cNvSpPr txBox="1"/>
          <p:nvPr/>
        </p:nvSpPr>
        <p:spPr>
          <a:xfrm>
            <a:off x="838200" y="2282613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Anleitung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39E6475-1F30-255C-32F5-ACA4EB793858}"/>
              </a:ext>
            </a:extLst>
          </p:cNvPr>
          <p:cNvSpPr txBox="1"/>
          <p:nvPr/>
        </p:nvSpPr>
        <p:spPr>
          <a:xfrm>
            <a:off x="1037007" y="361618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Schaltflächen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E183E92-E125-EA7A-EA5B-14E408A1BB1E}"/>
              </a:ext>
            </a:extLst>
          </p:cNvPr>
          <p:cNvSpPr txBox="1"/>
          <p:nvPr/>
        </p:nvSpPr>
        <p:spPr>
          <a:xfrm>
            <a:off x="9441189" y="2282613"/>
            <a:ext cx="124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Kamerabild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DDF2B7-8095-A057-ECF2-7CD9129A00BF}"/>
              </a:ext>
            </a:extLst>
          </p:cNvPr>
          <p:cNvSpPr txBox="1"/>
          <p:nvPr/>
        </p:nvSpPr>
        <p:spPr>
          <a:xfrm>
            <a:off x="8912615" y="5740525"/>
            <a:ext cx="23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Transformationsmatrix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0C29B3-4116-469A-8627-6F9DF3B4E878}"/>
              </a:ext>
            </a:extLst>
          </p:cNvPr>
          <p:cNvSpPr txBox="1"/>
          <p:nvPr/>
        </p:nvSpPr>
        <p:spPr>
          <a:xfrm>
            <a:off x="9386494" y="4768242"/>
            <a:ext cx="16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Kontrollbereich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74A7A13-DD40-3110-F358-B35BC1AA14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39430" y="4929327"/>
            <a:ext cx="2342634" cy="14721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D010E02-B889-0D02-7083-96E0D740500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227535" y="5255079"/>
            <a:ext cx="2685080" cy="670112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3D02BF0-2A6C-422B-E6AC-F1DA82958E0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928563" y="2381790"/>
            <a:ext cx="1910781" cy="76629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BA7810B-DA27-3198-7AA9-62ABB135AF9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478427" y="3598467"/>
            <a:ext cx="1801742" cy="197956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5FB15DE-03BA-07EA-DC02-065B6B5E15F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735147" y="2467279"/>
            <a:ext cx="1706042" cy="1333574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A0F46AF-CB0A-3254-B691-EEB7F1E8D58F}"/>
              </a:ext>
            </a:extLst>
          </p:cNvPr>
          <p:cNvSpPr txBox="1"/>
          <p:nvPr/>
        </p:nvSpPr>
        <p:spPr>
          <a:xfrm>
            <a:off x="9379685" y="4047346"/>
            <a:ext cx="170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Typwahlschalter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34DE8C8-E6DD-E1CB-6DD1-6EB7FE15501B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50667" y="4232012"/>
            <a:ext cx="1929018" cy="145283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DCDDAE8-0BEA-1214-4BE9-5B3AE80F52D2}"/>
              </a:ext>
            </a:extLst>
          </p:cNvPr>
          <p:cNvSpPr txBox="1"/>
          <p:nvPr/>
        </p:nvSpPr>
        <p:spPr>
          <a:xfrm>
            <a:off x="1140403" y="570974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Beenden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1E5C600-C73D-FEF2-F9D6-1A3464FB97E9}"/>
              </a:ext>
            </a:extLst>
          </p:cNvPr>
          <p:cNvCxnSpPr>
            <a:cxnSpLocks/>
            <a:endCxn id="31" idx="3"/>
          </p:cNvCxnSpPr>
          <p:nvPr/>
        </p:nvCxnSpPr>
        <p:spPr>
          <a:xfrm flipH="1" flipV="1">
            <a:off x="2161836" y="5894406"/>
            <a:ext cx="1415071" cy="284426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D8C7F93-FC8A-3FE9-D5EC-7528CF546C13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1180029" y="1480429"/>
            <a:ext cx="2315245" cy="90030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F52BCA2B-3E2C-F69E-9E4F-06D9B703711F}"/>
              </a:ext>
            </a:extLst>
          </p:cNvPr>
          <p:cNvSpPr txBox="1"/>
          <p:nvPr/>
        </p:nvSpPr>
        <p:spPr>
          <a:xfrm>
            <a:off x="629686" y="1394653"/>
            <a:ext cx="5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3418626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Funktion von L2J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10515600" cy="51570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dirty="0"/>
              <a:t>0)   Anfahren mehrerer Positionen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Aufnahme der</a:t>
            </a:r>
          </a:p>
          <a:p>
            <a:pPr lvl="1"/>
            <a:r>
              <a:rPr lang="de-DE" dirty="0"/>
              <a:t>Position des </a:t>
            </a:r>
            <a:r>
              <a:rPr lang="de-DE" dirty="0" err="1"/>
              <a:t>ArUco</a:t>
            </a:r>
            <a:r>
              <a:rPr lang="de-DE" dirty="0"/>
              <a:t> Markers im Bild</a:t>
            </a:r>
          </a:p>
          <a:p>
            <a:pPr lvl="1"/>
            <a:r>
              <a:rPr lang="de-DE" dirty="0"/>
              <a:t>Position der </a:t>
            </a:r>
            <a:r>
              <a:rPr lang="de-DE" dirty="0" err="1"/>
              <a:t>ArUco</a:t>
            </a:r>
            <a:r>
              <a:rPr lang="de-DE" dirty="0"/>
              <a:t> Eckpunkte im Raum</a:t>
            </a:r>
          </a:p>
          <a:p>
            <a:pPr lvl="1"/>
            <a:r>
              <a:rPr lang="de-DE" dirty="0"/>
              <a:t>Joint States des Roboters</a:t>
            </a:r>
          </a:p>
          <a:p>
            <a:pPr marL="457200" lvl="1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arenR"/>
            </a:pPr>
            <a:r>
              <a:rPr lang="de-DE" dirty="0"/>
              <a:t>Zentrale Sammlung aller Informationen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7</a:t>
            </a:fld>
            <a:endParaRPr lang="de-DE"/>
          </a:p>
        </p:txBody>
      </p:sp>
      <p:pic>
        <p:nvPicPr>
          <p:cNvPr id="7" name="Grafik 6" descr="Ein Bild, das Schwarzweiß, Haushaltsgerät, Küchengerät, Im Haus enthält.&#10;&#10;Beschreibung automatisch generiert.">
            <a:extLst>
              <a:ext uri="{FF2B5EF4-FFF2-40B4-BE49-F238E27FC236}">
                <a16:creationId xmlns:a16="http://schemas.microsoft.com/office/drawing/2014/main" id="{D784E8A8-D5C5-39C8-B276-6D08C497A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169" y="2254685"/>
            <a:ext cx="3817815" cy="32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1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Funktion von L2J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5140569" cy="515705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de-DE" dirty="0"/>
              <a:t>Kalkulation der Transformationsmatrix über ITERATIVE Methode</a:t>
            </a:r>
          </a:p>
          <a:p>
            <a:pPr marL="514350" indent="-514350">
              <a:buFont typeface="+mj-lt"/>
              <a:buAutoNum type="arabicParenR" startAt="3"/>
            </a:pPr>
            <a:endParaRPr lang="de-DE" dirty="0"/>
          </a:p>
          <a:p>
            <a:pPr marL="514350" indent="-514350">
              <a:buFont typeface="+mj-lt"/>
              <a:buAutoNum type="arabicParenR" startAt="3"/>
            </a:pPr>
            <a:r>
              <a:rPr lang="de-DE" dirty="0"/>
              <a:t>Mittelung der Ergebnisse</a:t>
            </a:r>
          </a:p>
          <a:p>
            <a:pPr lvl="1"/>
            <a:r>
              <a:rPr lang="de-DE" dirty="0"/>
              <a:t>Mehrere Messungen</a:t>
            </a:r>
          </a:p>
          <a:p>
            <a:pPr lvl="1"/>
            <a:r>
              <a:rPr lang="de-DE" dirty="0"/>
              <a:t>Mehrere Positionen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E000E2-20A6-A733-4CF6-2EE12989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6588"/>
            <a:ext cx="5715000" cy="400050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4C40E54-8842-CCC1-DC7E-B5092986432D}"/>
              </a:ext>
            </a:extLst>
          </p:cNvPr>
          <p:cNvSpPr txBox="1">
            <a:spLocks/>
          </p:cNvSpPr>
          <p:nvPr/>
        </p:nvSpPr>
        <p:spPr>
          <a:xfrm>
            <a:off x="6096000" y="5873505"/>
            <a:ext cx="5140569" cy="267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Überblick </a:t>
            </a:r>
            <a:r>
              <a:rPr lang="de-DE" dirty="0" err="1"/>
              <a:t>PnP</a:t>
            </a:r>
            <a:r>
              <a:rPr lang="de-DE" dirty="0"/>
              <a:t> Methode, Quelle: 4</a:t>
            </a:r>
          </a:p>
        </p:txBody>
      </p:sp>
    </p:spTree>
    <p:extLst>
      <p:ext uri="{BB962C8B-B14F-4D97-AF65-F5344CB8AC3E}">
        <p14:creationId xmlns:p14="http://schemas.microsoft.com/office/powerpoint/2010/main" val="129001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E2DD1-C2DA-0698-B341-30423456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4973"/>
          </a:xfrm>
        </p:spPr>
        <p:txBody>
          <a:bodyPr anchor="b"/>
          <a:lstStyle/>
          <a:p>
            <a:pPr algn="ctr"/>
            <a:r>
              <a:rPr lang="de-DE" b="1" dirty="0"/>
              <a:t>Funktion von L2J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9D519A-FDAD-F9A5-47CE-F497A1D1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909"/>
            <a:ext cx="7215554" cy="515705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arenR" startAt="5"/>
            </a:pPr>
            <a:r>
              <a:rPr lang="de-DE" dirty="0"/>
              <a:t>Berechnung der Kameraposition im RCS als Kontrollgröße</a:t>
            </a:r>
          </a:p>
          <a:p>
            <a:pPr marL="514350" indent="-514350">
              <a:buFont typeface="+mj-lt"/>
              <a:buAutoNum type="arabicParenR" startAt="5"/>
            </a:pPr>
            <a:endParaRPr lang="de-DE" dirty="0"/>
          </a:p>
          <a:p>
            <a:pPr marL="514350" indent="-514350">
              <a:buFont typeface="+mj-lt"/>
              <a:buAutoNum type="arabicParenR" startAt="5"/>
            </a:pPr>
            <a:r>
              <a:rPr lang="de-DE" dirty="0"/>
              <a:t>Speicherung &amp; Broadcasting der finalen Transformationsmatrix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BBD892-3C33-DA70-7484-EAD261A3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25.09.2023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4880EE-F4FB-B153-0963-83762F01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54DA-5ABC-46F5-A359-181F4F429AE7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 descr="Ein Bild, das Text, Mikroskop, Im Haus, Wand enthält.&#10;&#10;Beschreibung automatisch generiert.">
            <a:extLst>
              <a:ext uri="{FF2B5EF4-FFF2-40B4-BE49-F238E27FC236}">
                <a16:creationId xmlns:a16="http://schemas.microsoft.com/office/drawing/2014/main" id="{B701D875-D446-4882-8722-C5283073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58" y="1612539"/>
            <a:ext cx="3814740" cy="42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5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806</Words>
  <Application>Microsoft Office PowerPoint</Application>
  <PresentationFormat>Breitbild</PresentationFormat>
  <Paragraphs>201</Paragraphs>
  <Slides>16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    | Auto-calculation of transformation matrices</vt:lpstr>
      <vt:lpstr>Inhalt</vt:lpstr>
      <vt:lpstr>Unsere Ziele…</vt:lpstr>
      <vt:lpstr>Was ist L2J?</vt:lpstr>
      <vt:lpstr>Position des Markers</vt:lpstr>
      <vt:lpstr>GUI</vt:lpstr>
      <vt:lpstr>Funktion von L2J</vt:lpstr>
      <vt:lpstr>Funktion von L2J</vt:lpstr>
      <vt:lpstr>Funktion von L2J</vt:lpstr>
      <vt:lpstr>Knoten &amp; Kommunikation</vt:lpstr>
      <vt:lpstr>Diskussion</vt:lpstr>
      <vt:lpstr>Ausblick</vt:lpstr>
      <vt:lpstr>Quellen</vt:lpstr>
      <vt:lpstr>Einrichtung von L2J</vt:lpstr>
      <vt:lpstr>Verwendung von L2J</vt:lpstr>
      <vt:lpstr>Eigenleistung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Beißner</dc:creator>
  <cp:lastModifiedBy>Jannik Eichmann</cp:lastModifiedBy>
  <cp:revision>156</cp:revision>
  <dcterms:created xsi:type="dcterms:W3CDTF">2023-08-10T14:09:51Z</dcterms:created>
  <dcterms:modified xsi:type="dcterms:W3CDTF">2023-09-26T15:46:59Z</dcterms:modified>
</cp:coreProperties>
</file>